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8" r:id="rId22"/>
    <p:sldId id="279" r:id="rId23"/>
    <p:sldId id="280" r:id="rId24"/>
    <p:sldId id="281" r:id="rId25"/>
    <p:sldId id="282" r:id="rId26"/>
    <p:sldId id="283" r:id="rId27"/>
    <p:sldId id="302" r:id="rId28"/>
    <p:sldId id="284" r:id="rId29"/>
    <p:sldId id="286" r:id="rId30"/>
    <p:sldId id="285" r:id="rId31"/>
    <p:sldId id="287" r:id="rId32"/>
    <p:sldId id="289" r:id="rId33"/>
    <p:sldId id="288" r:id="rId34"/>
    <p:sldId id="290" r:id="rId35"/>
    <p:sldId id="292" r:id="rId36"/>
    <p:sldId id="291" r:id="rId37"/>
    <p:sldId id="293" r:id="rId38"/>
    <p:sldId id="294" r:id="rId39"/>
    <p:sldId id="295" r:id="rId40"/>
    <p:sldId id="300" r:id="rId41"/>
    <p:sldId id="296" r:id="rId42"/>
    <p:sldId id="298" r:id="rId43"/>
    <p:sldId id="301" r:id="rId44"/>
  </p:sldIdLst>
  <p:sldSz cx="9144000" cy="6858000" type="screen4x3"/>
  <p:notesSz cx="6858000" cy="9144000"/>
  <p:embeddedFontLst>
    <p:embeddedFont>
      <p:font typeface="Myriad Pro Cond" panose="020B0506030403020204" charset="0"/>
      <p:regular r:id="rId45"/>
      <p:bold r:id="rId46"/>
      <p:italic r:id="rId47"/>
      <p:boldItalic r:id="rId48"/>
    </p:embeddedFont>
  </p:embeddedFont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9E"/>
    <a:srgbClr val="000000"/>
    <a:srgbClr val="C34A37"/>
    <a:srgbClr val="A93A2F"/>
    <a:srgbClr val="006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94660"/>
  </p:normalViewPr>
  <p:slideViewPr>
    <p:cSldViewPr>
      <p:cViewPr>
        <p:scale>
          <a:sx n="60" d="100"/>
          <a:sy n="60" d="100"/>
        </p:scale>
        <p:origin x="-177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3.fntdata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4.fntdata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2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Mês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Hoja1!$B$2</c:f>
              <c:numCache>
                <c:formatCode>0.00%</c:formatCode>
                <c:ptCount val="1"/>
                <c:pt idx="0">
                  <c:v>0.23100000000000001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85-4A1F-B652-B437294845C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Mês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Hoja1!$C$2</c:f>
              <c:numCache>
                <c:formatCode>0.00%</c:formatCode>
                <c:ptCount val="1"/>
                <c:pt idx="0">
                  <c:v>0.45800000000000002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285-4A1F-B652-B437294845C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Mês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Hoja1!$D$2</c:f>
              <c:numCache>
                <c:formatCode>0.00%</c:formatCode>
                <c:ptCount val="1"/>
                <c:pt idx="0">
                  <c:v>0.7220000000000002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285-4A1F-B652-B437294845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2432000"/>
        <c:axId val="120646464"/>
      </c:barChart>
      <c:catAx>
        <c:axId val="12243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0646464"/>
        <c:crosses val="autoZero"/>
        <c:auto val="1"/>
        <c:lblAlgn val="ctr"/>
        <c:lblOffset val="100"/>
        <c:noMultiLvlLbl val="0"/>
      </c:catAx>
      <c:valAx>
        <c:axId val="1206464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2432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Mês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Hoja1!$B$2</c:f>
              <c:numCache>
                <c:formatCode>0.00%</c:formatCode>
                <c:ptCount val="1"/>
                <c:pt idx="0">
                  <c:v>3.7999999999999999E-2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85-4A1F-B652-B437294845C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Mês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Hoja1!$C$2</c:f>
              <c:numCache>
                <c:formatCode>0.00%</c:formatCode>
                <c:ptCount val="1"/>
                <c:pt idx="0">
                  <c:v>0.52200000000000002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285-4A1F-B652-B437294845C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Mês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Hoja1!$D$2</c:f>
              <c:numCache>
                <c:formatCode>0.00%</c:formatCode>
                <c:ptCount val="1"/>
                <c:pt idx="0">
                  <c:v>0.64300000000000024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285-4A1F-B652-B437294845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9097728"/>
        <c:axId val="117845376"/>
      </c:barChart>
      <c:catAx>
        <c:axId val="16909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7845376"/>
        <c:crosses val="autoZero"/>
        <c:auto val="1"/>
        <c:lblAlgn val="ctr"/>
        <c:lblOffset val="100"/>
        <c:noMultiLvlLbl val="0"/>
      </c:catAx>
      <c:valAx>
        <c:axId val="11784537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909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Mês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Hoja1!$B$2</c:f>
              <c:numCache>
                <c:formatCode>0.00%</c:formatCode>
                <c:ptCount val="1"/>
                <c:pt idx="0">
                  <c:v>0.87700000000000022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85-4A1F-B652-B437294845C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Mês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Hoja1!$C$2</c:f>
              <c:numCache>
                <c:formatCode>0.00%</c:formatCode>
                <c:ptCount val="1"/>
                <c:pt idx="0">
                  <c:v>0.99099999999999999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285-4A1F-B652-B437294845C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Mês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Hoja1!$D$2</c:f>
              <c:numCache>
                <c:formatCode>0.00%</c:formatCode>
                <c:ptCount val="1"/>
                <c:pt idx="0">
                  <c:v>0.99399999999999999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285-4A1F-B652-B437294845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9265536"/>
        <c:axId val="142749632"/>
      </c:barChart>
      <c:catAx>
        <c:axId val="21926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2749632"/>
        <c:crosses val="autoZero"/>
        <c:auto val="1"/>
        <c:lblAlgn val="ctr"/>
        <c:lblOffset val="100"/>
        <c:noMultiLvlLbl val="0"/>
      </c:catAx>
      <c:valAx>
        <c:axId val="14274963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9265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Mês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Hoja1!$B$2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85-4A1F-B652-B437294845C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Mês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Hoja1!$C$2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285-4A1F-B652-B437294845C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Mês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Hoja1!$D$2</c:f>
              <c:numCache>
                <c:formatCode>0.00%</c:formatCode>
                <c:ptCount val="1"/>
                <c:pt idx="0">
                  <c:v>0.96200000000000019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285-4A1F-B652-B437294845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9638272"/>
        <c:axId val="117842496"/>
      </c:barChart>
      <c:catAx>
        <c:axId val="21963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7842496"/>
        <c:crosses val="autoZero"/>
        <c:auto val="1"/>
        <c:lblAlgn val="ctr"/>
        <c:lblOffset val="100"/>
        <c:noMultiLvlLbl val="0"/>
      </c:catAx>
      <c:valAx>
        <c:axId val="11784249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963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Mês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Hoja1!$B$2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85-4A1F-B652-B437294845C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Mês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Hoja1!$C$2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285-4A1F-B652-B437294845C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Mês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Hoja1!$D$2</c:f>
              <c:numCache>
                <c:formatCode>0.00%</c:formatCode>
                <c:ptCount val="1"/>
                <c:pt idx="0">
                  <c:v>0.99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285-4A1F-B652-B437294845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4659200"/>
        <c:axId val="219329024"/>
      </c:barChart>
      <c:catAx>
        <c:axId val="12465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9329024"/>
        <c:crosses val="autoZero"/>
        <c:auto val="1"/>
        <c:lblAlgn val="ctr"/>
        <c:lblOffset val="100"/>
        <c:noMultiLvlLbl val="0"/>
      </c:catAx>
      <c:valAx>
        <c:axId val="21932902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465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Mês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Hoja1!$B$2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85-4A1F-B652-B437294845C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Mês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Hoja1!$C$2</c:f>
              <c:numCache>
                <c:formatCode>0.00%</c:formatCode>
                <c:ptCount val="1"/>
                <c:pt idx="0">
                  <c:v>0.98799999999999999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285-4A1F-B652-B437294845C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Mês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Hoja1!$D$2</c:f>
              <c:numCache>
                <c:formatCode>0.00%</c:formatCode>
                <c:ptCount val="1"/>
                <c:pt idx="0">
                  <c:v>0.98099999999999998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285-4A1F-B652-B437294845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4844544"/>
        <c:axId val="219330752"/>
      </c:barChart>
      <c:catAx>
        <c:axId val="12484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9330752"/>
        <c:crosses val="autoZero"/>
        <c:auto val="1"/>
        <c:lblAlgn val="ctr"/>
        <c:lblOffset val="100"/>
        <c:noMultiLvlLbl val="0"/>
      </c:catAx>
      <c:valAx>
        <c:axId val="21933075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4844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BD5A5-3DC3-4430-97E8-7995D4904F7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57AC545-A182-43DD-929B-AC095569216A}">
      <dgm:prSet phldrT="[Texto]"/>
      <dgm:spPr/>
      <dgm:t>
        <a:bodyPr/>
        <a:lstStyle/>
        <a:p>
          <a:r>
            <a:rPr lang="pt-BR" dirty="0" smtClean="0"/>
            <a:t>Introdução</a:t>
          </a:r>
          <a:endParaRPr lang="es-ES" dirty="0"/>
        </a:p>
      </dgm:t>
    </dgm:pt>
    <dgm:pt modelId="{97863DF3-D9C8-4D6D-9850-7D6860B0E1B2}" type="parTrans" cxnId="{1A68DA9F-6791-4E4F-8DFE-7EB90109F227}">
      <dgm:prSet/>
      <dgm:spPr/>
      <dgm:t>
        <a:bodyPr/>
        <a:lstStyle/>
        <a:p>
          <a:endParaRPr lang="es-ES"/>
        </a:p>
      </dgm:t>
    </dgm:pt>
    <dgm:pt modelId="{32D5494F-9032-42B7-BD6E-DA37E26856F6}" type="sibTrans" cxnId="{1A68DA9F-6791-4E4F-8DFE-7EB90109F227}">
      <dgm:prSet/>
      <dgm:spPr/>
      <dgm:t>
        <a:bodyPr/>
        <a:lstStyle/>
        <a:p>
          <a:endParaRPr lang="es-ES"/>
        </a:p>
      </dgm:t>
    </dgm:pt>
    <dgm:pt modelId="{FBC3CF83-76FA-4A2F-870A-40A957678086}">
      <dgm:prSet phldrT="[Texto]"/>
      <dgm:spPr/>
      <dgm:t>
        <a:bodyPr/>
        <a:lstStyle/>
        <a:p>
          <a:r>
            <a:rPr lang="pt-BR" dirty="0" smtClean="0"/>
            <a:t>Caracterização do município Curralinhos/PI;</a:t>
          </a:r>
          <a:endParaRPr lang="es-ES" dirty="0"/>
        </a:p>
      </dgm:t>
    </dgm:pt>
    <dgm:pt modelId="{55CC6B7A-0547-4FB2-B435-EB684BBB8C81}" type="parTrans" cxnId="{CBB81C1A-7D37-47D9-9E6B-2E343D614F98}">
      <dgm:prSet/>
      <dgm:spPr/>
      <dgm:t>
        <a:bodyPr/>
        <a:lstStyle/>
        <a:p>
          <a:endParaRPr lang="es-ES"/>
        </a:p>
      </dgm:t>
    </dgm:pt>
    <dgm:pt modelId="{761D3469-03C7-4893-98C5-EF57F2079AE1}" type="sibTrans" cxnId="{CBB81C1A-7D37-47D9-9E6B-2E343D614F98}">
      <dgm:prSet/>
      <dgm:spPr/>
      <dgm:t>
        <a:bodyPr/>
        <a:lstStyle/>
        <a:p>
          <a:endParaRPr lang="es-ES"/>
        </a:p>
      </dgm:t>
    </dgm:pt>
    <dgm:pt modelId="{88962672-9DA7-40B0-B035-E4D6A75F38C5}">
      <dgm:prSet phldrT="[Texto]"/>
      <dgm:spPr/>
      <dgm:t>
        <a:bodyPr/>
        <a:lstStyle/>
        <a:p>
          <a:r>
            <a:rPr lang="pt-BR" dirty="0" smtClean="0"/>
            <a:t>Intervenção</a:t>
          </a:r>
          <a:endParaRPr lang="es-ES" dirty="0"/>
        </a:p>
      </dgm:t>
    </dgm:pt>
    <dgm:pt modelId="{40B27C70-465C-413A-A409-F68862E6F8A0}" type="parTrans" cxnId="{800FA2BF-6FDA-4905-9607-14B0D7CCDB77}">
      <dgm:prSet/>
      <dgm:spPr/>
      <dgm:t>
        <a:bodyPr/>
        <a:lstStyle/>
        <a:p>
          <a:endParaRPr lang="es-ES"/>
        </a:p>
      </dgm:t>
    </dgm:pt>
    <dgm:pt modelId="{FEDA1A07-AF2B-4775-B5D4-E8B0BD1A5349}" type="sibTrans" cxnId="{800FA2BF-6FDA-4905-9607-14B0D7CCDB77}">
      <dgm:prSet/>
      <dgm:spPr/>
      <dgm:t>
        <a:bodyPr/>
        <a:lstStyle/>
        <a:p>
          <a:endParaRPr lang="es-ES"/>
        </a:p>
      </dgm:t>
    </dgm:pt>
    <dgm:pt modelId="{C467535C-72F3-4C77-A623-72E52970E700}">
      <dgm:prSet/>
      <dgm:spPr/>
      <dgm:t>
        <a:bodyPr/>
        <a:lstStyle/>
        <a:p>
          <a:r>
            <a:rPr lang="pt-BR" dirty="0" smtClean="0"/>
            <a:t>Caracterização da Unidade Saúde da Família; </a:t>
          </a:r>
        </a:p>
      </dgm:t>
    </dgm:pt>
    <dgm:pt modelId="{0F1CCD47-536E-4F4E-A299-A81A79192247}" type="parTrans" cxnId="{32025E8F-4AC2-4B6C-AC88-F16F009AEC51}">
      <dgm:prSet/>
      <dgm:spPr/>
      <dgm:t>
        <a:bodyPr/>
        <a:lstStyle/>
        <a:p>
          <a:endParaRPr lang="es-ES"/>
        </a:p>
      </dgm:t>
    </dgm:pt>
    <dgm:pt modelId="{F66069E4-D2D6-4692-9ADE-10D4E5ACE5AC}" type="sibTrans" cxnId="{32025E8F-4AC2-4B6C-AC88-F16F009AEC51}">
      <dgm:prSet/>
      <dgm:spPr/>
      <dgm:t>
        <a:bodyPr/>
        <a:lstStyle/>
        <a:p>
          <a:endParaRPr lang="es-ES"/>
        </a:p>
      </dgm:t>
    </dgm:pt>
    <dgm:pt modelId="{998CAF19-A85C-4CB6-B462-26855BF8F155}">
      <dgm:prSet/>
      <dgm:spPr/>
      <dgm:t>
        <a:bodyPr/>
        <a:lstStyle/>
        <a:p>
          <a:r>
            <a:rPr lang="pt-BR" dirty="0" smtClean="0"/>
            <a:t>Situação da ação programática na Unidade antes da intervenção;</a:t>
          </a:r>
        </a:p>
      </dgm:t>
    </dgm:pt>
    <dgm:pt modelId="{58B557B5-BAF7-4BC2-862A-38877AF70822}" type="parTrans" cxnId="{40DED132-8D15-4B96-B9F5-0E1401E35187}">
      <dgm:prSet/>
      <dgm:spPr/>
      <dgm:t>
        <a:bodyPr/>
        <a:lstStyle/>
        <a:p>
          <a:endParaRPr lang="es-ES"/>
        </a:p>
      </dgm:t>
    </dgm:pt>
    <dgm:pt modelId="{4A37BEA6-4944-421F-98B8-4EF07023161C}" type="sibTrans" cxnId="{40DED132-8D15-4B96-B9F5-0E1401E35187}">
      <dgm:prSet/>
      <dgm:spPr/>
      <dgm:t>
        <a:bodyPr/>
        <a:lstStyle/>
        <a:p>
          <a:endParaRPr lang="es-ES"/>
        </a:p>
      </dgm:t>
    </dgm:pt>
    <dgm:pt modelId="{B87FE73D-3618-4DB3-B2C0-1968C41FAD0D}">
      <dgm:prSet/>
      <dgm:spPr/>
      <dgm:t>
        <a:bodyPr/>
        <a:lstStyle/>
        <a:p>
          <a:r>
            <a:rPr lang="pt-BR" dirty="0" smtClean="0"/>
            <a:t>Importância da ação programática na qual realizamos a intervenção.</a:t>
          </a:r>
        </a:p>
      </dgm:t>
    </dgm:pt>
    <dgm:pt modelId="{D5B974B7-7528-4121-B718-A7DA5D4D6BCD}" type="parTrans" cxnId="{6DA16CE3-DBE9-48FE-B9BD-15E9F99C1E5F}">
      <dgm:prSet/>
      <dgm:spPr/>
      <dgm:t>
        <a:bodyPr/>
        <a:lstStyle/>
        <a:p>
          <a:endParaRPr lang="es-ES"/>
        </a:p>
      </dgm:t>
    </dgm:pt>
    <dgm:pt modelId="{FF6D3FC4-9C06-4062-AD02-8784A76B3AC1}" type="sibTrans" cxnId="{6DA16CE3-DBE9-48FE-B9BD-15E9F99C1E5F}">
      <dgm:prSet/>
      <dgm:spPr/>
      <dgm:t>
        <a:bodyPr/>
        <a:lstStyle/>
        <a:p>
          <a:endParaRPr lang="es-ES"/>
        </a:p>
      </dgm:t>
    </dgm:pt>
    <dgm:pt modelId="{B0BE1FD7-50E8-4D12-97CF-C8D16B57B39C}">
      <dgm:prSet phldrT="[Texto]"/>
      <dgm:spPr/>
      <dgm:t>
        <a:bodyPr/>
        <a:lstStyle/>
        <a:p>
          <a:r>
            <a:rPr lang="pt-BR" dirty="0" smtClean="0"/>
            <a:t>Objetivos;</a:t>
          </a:r>
          <a:endParaRPr lang="es-ES" dirty="0"/>
        </a:p>
      </dgm:t>
    </dgm:pt>
    <dgm:pt modelId="{781F3B3D-0CC2-4BE7-8CD4-B774B44163E6}" type="parTrans" cxnId="{23A7F459-23E0-4D70-A975-CBF848D368E2}">
      <dgm:prSet/>
      <dgm:spPr/>
      <dgm:t>
        <a:bodyPr/>
        <a:lstStyle/>
        <a:p>
          <a:endParaRPr lang="es-ES"/>
        </a:p>
      </dgm:t>
    </dgm:pt>
    <dgm:pt modelId="{C0C61B30-56CD-452E-9637-9B398DA54E1F}" type="sibTrans" cxnId="{23A7F459-23E0-4D70-A975-CBF848D368E2}">
      <dgm:prSet/>
      <dgm:spPr/>
      <dgm:t>
        <a:bodyPr/>
        <a:lstStyle/>
        <a:p>
          <a:endParaRPr lang="es-ES"/>
        </a:p>
      </dgm:t>
    </dgm:pt>
    <dgm:pt modelId="{3ACDB8DD-C353-43FD-A2D2-4901B1C2E764}">
      <dgm:prSet/>
      <dgm:spPr/>
      <dgm:t>
        <a:bodyPr/>
        <a:lstStyle/>
        <a:p>
          <a:r>
            <a:rPr lang="pt-BR" dirty="0" smtClean="0"/>
            <a:t>Metodologia; </a:t>
          </a:r>
        </a:p>
      </dgm:t>
    </dgm:pt>
    <dgm:pt modelId="{0661D3F6-81A4-4CD3-8830-BB01F6A80AC4}" type="parTrans" cxnId="{37108006-3379-42EC-A643-B259F281ED29}">
      <dgm:prSet/>
      <dgm:spPr/>
      <dgm:t>
        <a:bodyPr/>
        <a:lstStyle/>
        <a:p>
          <a:endParaRPr lang="es-ES"/>
        </a:p>
      </dgm:t>
    </dgm:pt>
    <dgm:pt modelId="{7D7B3326-90C6-4CE0-AAAF-083007DBD009}" type="sibTrans" cxnId="{37108006-3379-42EC-A643-B259F281ED29}">
      <dgm:prSet/>
      <dgm:spPr/>
      <dgm:t>
        <a:bodyPr/>
        <a:lstStyle/>
        <a:p>
          <a:endParaRPr lang="es-ES"/>
        </a:p>
      </dgm:t>
    </dgm:pt>
    <dgm:pt modelId="{C524E476-98C2-42EA-A149-D0D3D005E1C7}">
      <dgm:prSet/>
      <dgm:spPr/>
      <dgm:t>
        <a:bodyPr/>
        <a:lstStyle/>
        <a:p>
          <a:r>
            <a:rPr lang="pt-BR" dirty="0" smtClean="0"/>
            <a:t>Metas e resultados;</a:t>
          </a:r>
        </a:p>
      </dgm:t>
    </dgm:pt>
    <dgm:pt modelId="{0C98C012-9540-459D-B7CF-FAD167AE32C7}" type="parTrans" cxnId="{5A3FE7CF-5A1D-4B8D-8E37-2225F9EC8E8B}">
      <dgm:prSet/>
      <dgm:spPr/>
      <dgm:t>
        <a:bodyPr/>
        <a:lstStyle/>
        <a:p>
          <a:endParaRPr lang="es-ES"/>
        </a:p>
      </dgm:t>
    </dgm:pt>
    <dgm:pt modelId="{BBB7A837-33B8-47B9-B7DD-A84DAEFB481E}" type="sibTrans" cxnId="{5A3FE7CF-5A1D-4B8D-8E37-2225F9EC8E8B}">
      <dgm:prSet/>
      <dgm:spPr/>
      <dgm:t>
        <a:bodyPr/>
        <a:lstStyle/>
        <a:p>
          <a:endParaRPr lang="es-ES"/>
        </a:p>
      </dgm:t>
    </dgm:pt>
    <dgm:pt modelId="{146A230F-BE40-4B40-99A5-78455F71B711}">
      <dgm:prSet/>
      <dgm:spPr/>
      <dgm:t>
        <a:bodyPr/>
        <a:lstStyle/>
        <a:p>
          <a:r>
            <a:rPr lang="pt-BR" dirty="0" smtClean="0"/>
            <a:t>Discussão;</a:t>
          </a:r>
        </a:p>
      </dgm:t>
    </dgm:pt>
    <dgm:pt modelId="{6E482B8F-17E7-456B-99BC-F49963602499}" type="parTrans" cxnId="{B691DC8C-FBEE-45FE-9A7D-EEBE233EF784}">
      <dgm:prSet/>
      <dgm:spPr/>
      <dgm:t>
        <a:bodyPr/>
        <a:lstStyle/>
        <a:p>
          <a:endParaRPr lang="es-ES"/>
        </a:p>
      </dgm:t>
    </dgm:pt>
    <dgm:pt modelId="{8941C78A-CFCC-4387-92B0-9F10538EC334}" type="sibTrans" cxnId="{B691DC8C-FBEE-45FE-9A7D-EEBE233EF784}">
      <dgm:prSet/>
      <dgm:spPr/>
      <dgm:t>
        <a:bodyPr/>
        <a:lstStyle/>
        <a:p>
          <a:endParaRPr lang="es-ES"/>
        </a:p>
      </dgm:t>
    </dgm:pt>
    <dgm:pt modelId="{D13530CB-FEB9-4506-A988-066D71C0BB1C}">
      <dgm:prSet/>
      <dgm:spPr/>
      <dgm:t>
        <a:bodyPr/>
        <a:lstStyle/>
        <a:p>
          <a:r>
            <a:rPr lang="pt-BR" dirty="0" smtClean="0"/>
            <a:t>Reflexão sobre o aprendizado; </a:t>
          </a:r>
        </a:p>
      </dgm:t>
    </dgm:pt>
    <dgm:pt modelId="{1B7E5814-3AD5-4AF2-B33C-72C4595DB93A}" type="parTrans" cxnId="{ACD83806-BC84-4850-91D1-F127857DBF3A}">
      <dgm:prSet/>
      <dgm:spPr/>
      <dgm:t>
        <a:bodyPr/>
        <a:lstStyle/>
        <a:p>
          <a:endParaRPr lang="es-ES"/>
        </a:p>
      </dgm:t>
    </dgm:pt>
    <dgm:pt modelId="{2022A990-AB6A-465A-9780-05093A60A09D}" type="sibTrans" cxnId="{ACD83806-BC84-4850-91D1-F127857DBF3A}">
      <dgm:prSet/>
      <dgm:spPr/>
      <dgm:t>
        <a:bodyPr/>
        <a:lstStyle/>
        <a:p>
          <a:endParaRPr lang="es-ES"/>
        </a:p>
      </dgm:t>
    </dgm:pt>
    <dgm:pt modelId="{762CD947-DC35-40FD-9F9D-688C788E3180}">
      <dgm:prSet/>
      <dgm:spPr/>
      <dgm:t>
        <a:bodyPr/>
        <a:lstStyle/>
        <a:p>
          <a:r>
            <a:rPr lang="pt-BR" dirty="0" smtClean="0"/>
            <a:t>Referências;</a:t>
          </a:r>
        </a:p>
      </dgm:t>
    </dgm:pt>
    <dgm:pt modelId="{2C4A005F-B28A-4157-B0EB-F2561A821518}" type="parTrans" cxnId="{27787AFA-3836-4F97-9CDA-F8CF9D80722D}">
      <dgm:prSet/>
      <dgm:spPr/>
      <dgm:t>
        <a:bodyPr/>
        <a:lstStyle/>
        <a:p>
          <a:endParaRPr lang="es-ES"/>
        </a:p>
      </dgm:t>
    </dgm:pt>
    <dgm:pt modelId="{E6275285-225F-4BAC-84E3-D93F8B70D793}" type="sibTrans" cxnId="{27787AFA-3836-4F97-9CDA-F8CF9D80722D}">
      <dgm:prSet/>
      <dgm:spPr/>
      <dgm:t>
        <a:bodyPr/>
        <a:lstStyle/>
        <a:p>
          <a:endParaRPr lang="es-ES"/>
        </a:p>
      </dgm:t>
    </dgm:pt>
    <dgm:pt modelId="{8A9E90D2-AA69-4AAC-B855-AAB185CC7C80}">
      <dgm:prSet/>
      <dgm:spPr/>
      <dgm:t>
        <a:bodyPr/>
        <a:lstStyle/>
        <a:p>
          <a:r>
            <a:rPr lang="pt-BR" dirty="0" smtClean="0"/>
            <a:t>Fotos.</a:t>
          </a:r>
          <a:endParaRPr lang="pt-BR" dirty="0" smtClean="0">
            <a:solidFill>
              <a:srgbClr val="0000CC"/>
            </a:solidFill>
            <a:latin typeface="Arial" pitchFamily="34" charset="0"/>
            <a:cs typeface="Arial" pitchFamily="34" charset="0"/>
          </a:endParaRPr>
        </a:p>
      </dgm:t>
    </dgm:pt>
    <dgm:pt modelId="{93551409-CABF-4765-893B-52D5EF3B0FB2}" type="parTrans" cxnId="{30542CE1-7D60-454F-8467-CA0969637A34}">
      <dgm:prSet/>
      <dgm:spPr/>
      <dgm:t>
        <a:bodyPr/>
        <a:lstStyle/>
        <a:p>
          <a:endParaRPr lang="es-ES"/>
        </a:p>
      </dgm:t>
    </dgm:pt>
    <dgm:pt modelId="{A76A0146-5161-426F-8C48-19B59FA4F69B}" type="sibTrans" cxnId="{30542CE1-7D60-454F-8467-CA0969637A34}">
      <dgm:prSet/>
      <dgm:spPr/>
      <dgm:t>
        <a:bodyPr/>
        <a:lstStyle/>
        <a:p>
          <a:endParaRPr lang="es-ES"/>
        </a:p>
      </dgm:t>
    </dgm:pt>
    <dgm:pt modelId="{05D40CFB-41C4-4D9F-8D00-443799D84F5D}" type="pres">
      <dgm:prSet presAssocID="{66FBD5A5-3DC3-4430-97E8-7995D4904F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5CD6F62-821F-4070-8B7A-A5EA0EFBB882}" type="pres">
      <dgm:prSet presAssocID="{957AC545-A182-43DD-929B-AC095569216A}" presName="composite" presStyleCnt="0"/>
      <dgm:spPr/>
    </dgm:pt>
    <dgm:pt modelId="{E60FC5B1-1236-48D1-A7D0-EDA63B60A150}" type="pres">
      <dgm:prSet presAssocID="{957AC545-A182-43DD-929B-AC095569216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A12587-ED81-4BB8-BCBB-8C89E480D725}" type="pres">
      <dgm:prSet presAssocID="{957AC545-A182-43DD-929B-AC095569216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A65D30-A46A-44E5-B7DF-BE5A3213B6AA}" type="pres">
      <dgm:prSet presAssocID="{32D5494F-9032-42B7-BD6E-DA37E26856F6}" presName="space" presStyleCnt="0"/>
      <dgm:spPr/>
    </dgm:pt>
    <dgm:pt modelId="{90D48C1C-5BA7-4AB5-AC36-EF6E974A7074}" type="pres">
      <dgm:prSet presAssocID="{88962672-9DA7-40B0-B035-E4D6A75F38C5}" presName="composite" presStyleCnt="0"/>
      <dgm:spPr/>
    </dgm:pt>
    <dgm:pt modelId="{955242D4-7AD8-469B-9352-20C9FB0ECE93}" type="pres">
      <dgm:prSet presAssocID="{88962672-9DA7-40B0-B035-E4D6A75F38C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55FF6A-30C8-4667-9CB1-846A41C8F7CC}" type="pres">
      <dgm:prSet presAssocID="{88962672-9DA7-40B0-B035-E4D6A75F38C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40C808D-E45D-4892-976F-8907E84CF457}" type="presOf" srcId="{FBC3CF83-76FA-4A2F-870A-40A957678086}" destId="{BDA12587-ED81-4BB8-BCBB-8C89E480D725}" srcOrd="0" destOrd="0" presId="urn:microsoft.com/office/officeart/2005/8/layout/hList1"/>
    <dgm:cxn modelId="{27787AFA-3836-4F97-9CDA-F8CF9D80722D}" srcId="{88962672-9DA7-40B0-B035-E4D6A75F38C5}" destId="{762CD947-DC35-40FD-9F9D-688C788E3180}" srcOrd="5" destOrd="0" parTransId="{2C4A005F-B28A-4157-B0EB-F2561A821518}" sibTransId="{E6275285-225F-4BAC-84E3-D93F8B70D793}"/>
    <dgm:cxn modelId="{891169A5-9914-4825-8952-ABCA6F28615D}" type="presOf" srcId="{3ACDB8DD-C353-43FD-A2D2-4901B1C2E764}" destId="{9155FF6A-30C8-4667-9CB1-846A41C8F7CC}" srcOrd="0" destOrd="1" presId="urn:microsoft.com/office/officeart/2005/8/layout/hList1"/>
    <dgm:cxn modelId="{30542CE1-7D60-454F-8467-CA0969637A34}" srcId="{88962672-9DA7-40B0-B035-E4D6A75F38C5}" destId="{8A9E90D2-AA69-4AAC-B855-AAB185CC7C80}" srcOrd="6" destOrd="0" parTransId="{93551409-CABF-4765-893B-52D5EF3B0FB2}" sibTransId="{A76A0146-5161-426F-8C48-19B59FA4F69B}"/>
    <dgm:cxn modelId="{EB66C00D-4120-4455-9F40-A06CA6F0505E}" type="presOf" srcId="{8A9E90D2-AA69-4AAC-B855-AAB185CC7C80}" destId="{9155FF6A-30C8-4667-9CB1-846A41C8F7CC}" srcOrd="0" destOrd="6" presId="urn:microsoft.com/office/officeart/2005/8/layout/hList1"/>
    <dgm:cxn modelId="{B4F46720-FC49-4150-818E-501D5C3E0D71}" type="presOf" srcId="{66FBD5A5-3DC3-4430-97E8-7995D4904F74}" destId="{05D40CFB-41C4-4D9F-8D00-443799D84F5D}" srcOrd="0" destOrd="0" presId="urn:microsoft.com/office/officeart/2005/8/layout/hList1"/>
    <dgm:cxn modelId="{40DED132-8D15-4B96-B9F5-0E1401E35187}" srcId="{957AC545-A182-43DD-929B-AC095569216A}" destId="{998CAF19-A85C-4CB6-B462-26855BF8F155}" srcOrd="2" destOrd="0" parTransId="{58B557B5-BAF7-4BC2-862A-38877AF70822}" sibTransId="{4A37BEA6-4944-421F-98B8-4EF07023161C}"/>
    <dgm:cxn modelId="{59BD55B1-2978-47F5-AD9B-0417AF341014}" type="presOf" srcId="{C467535C-72F3-4C77-A623-72E52970E700}" destId="{BDA12587-ED81-4BB8-BCBB-8C89E480D725}" srcOrd="0" destOrd="1" presId="urn:microsoft.com/office/officeart/2005/8/layout/hList1"/>
    <dgm:cxn modelId="{5A3FE7CF-5A1D-4B8D-8E37-2225F9EC8E8B}" srcId="{88962672-9DA7-40B0-B035-E4D6A75F38C5}" destId="{C524E476-98C2-42EA-A149-D0D3D005E1C7}" srcOrd="2" destOrd="0" parTransId="{0C98C012-9540-459D-B7CF-FAD167AE32C7}" sibTransId="{BBB7A837-33B8-47B9-B7DD-A84DAEFB481E}"/>
    <dgm:cxn modelId="{74D10399-1993-4900-B46C-F67953758896}" type="presOf" srcId="{998CAF19-A85C-4CB6-B462-26855BF8F155}" destId="{BDA12587-ED81-4BB8-BCBB-8C89E480D725}" srcOrd="0" destOrd="2" presId="urn:microsoft.com/office/officeart/2005/8/layout/hList1"/>
    <dgm:cxn modelId="{1A68DA9F-6791-4E4F-8DFE-7EB90109F227}" srcId="{66FBD5A5-3DC3-4430-97E8-7995D4904F74}" destId="{957AC545-A182-43DD-929B-AC095569216A}" srcOrd="0" destOrd="0" parTransId="{97863DF3-D9C8-4D6D-9850-7D6860B0E1B2}" sibTransId="{32D5494F-9032-42B7-BD6E-DA37E26856F6}"/>
    <dgm:cxn modelId="{37108006-3379-42EC-A643-B259F281ED29}" srcId="{88962672-9DA7-40B0-B035-E4D6A75F38C5}" destId="{3ACDB8DD-C353-43FD-A2D2-4901B1C2E764}" srcOrd="1" destOrd="0" parTransId="{0661D3F6-81A4-4CD3-8830-BB01F6A80AC4}" sibTransId="{7D7B3326-90C6-4CE0-AAAF-083007DBD009}"/>
    <dgm:cxn modelId="{3366F5A6-2026-47F0-8289-B6C4F7CCEADF}" type="presOf" srcId="{762CD947-DC35-40FD-9F9D-688C788E3180}" destId="{9155FF6A-30C8-4667-9CB1-846A41C8F7CC}" srcOrd="0" destOrd="5" presId="urn:microsoft.com/office/officeart/2005/8/layout/hList1"/>
    <dgm:cxn modelId="{800FA2BF-6FDA-4905-9607-14B0D7CCDB77}" srcId="{66FBD5A5-3DC3-4430-97E8-7995D4904F74}" destId="{88962672-9DA7-40B0-B035-E4D6A75F38C5}" srcOrd="1" destOrd="0" parTransId="{40B27C70-465C-413A-A409-F68862E6F8A0}" sibTransId="{FEDA1A07-AF2B-4775-B5D4-E8B0BD1A5349}"/>
    <dgm:cxn modelId="{80289BFE-075E-484F-8732-99570E286798}" type="presOf" srcId="{B0BE1FD7-50E8-4D12-97CF-C8D16B57B39C}" destId="{9155FF6A-30C8-4667-9CB1-846A41C8F7CC}" srcOrd="0" destOrd="0" presId="urn:microsoft.com/office/officeart/2005/8/layout/hList1"/>
    <dgm:cxn modelId="{ACD83806-BC84-4850-91D1-F127857DBF3A}" srcId="{88962672-9DA7-40B0-B035-E4D6A75F38C5}" destId="{D13530CB-FEB9-4506-A988-066D71C0BB1C}" srcOrd="4" destOrd="0" parTransId="{1B7E5814-3AD5-4AF2-B33C-72C4595DB93A}" sibTransId="{2022A990-AB6A-465A-9780-05093A60A09D}"/>
    <dgm:cxn modelId="{B691DC8C-FBEE-45FE-9A7D-EEBE233EF784}" srcId="{88962672-9DA7-40B0-B035-E4D6A75F38C5}" destId="{146A230F-BE40-4B40-99A5-78455F71B711}" srcOrd="3" destOrd="0" parTransId="{6E482B8F-17E7-456B-99BC-F49963602499}" sibTransId="{8941C78A-CFCC-4387-92B0-9F10538EC334}"/>
    <dgm:cxn modelId="{CBB81C1A-7D37-47D9-9E6B-2E343D614F98}" srcId="{957AC545-A182-43DD-929B-AC095569216A}" destId="{FBC3CF83-76FA-4A2F-870A-40A957678086}" srcOrd="0" destOrd="0" parTransId="{55CC6B7A-0547-4FB2-B435-EB684BBB8C81}" sibTransId="{761D3469-03C7-4893-98C5-EF57F2079AE1}"/>
    <dgm:cxn modelId="{5C3C38A4-8AF7-43BC-8880-4BAA53CCBD9A}" type="presOf" srcId="{B87FE73D-3618-4DB3-B2C0-1968C41FAD0D}" destId="{BDA12587-ED81-4BB8-BCBB-8C89E480D725}" srcOrd="0" destOrd="3" presId="urn:microsoft.com/office/officeart/2005/8/layout/hList1"/>
    <dgm:cxn modelId="{23A7F459-23E0-4D70-A975-CBF848D368E2}" srcId="{88962672-9DA7-40B0-B035-E4D6A75F38C5}" destId="{B0BE1FD7-50E8-4D12-97CF-C8D16B57B39C}" srcOrd="0" destOrd="0" parTransId="{781F3B3D-0CC2-4BE7-8CD4-B774B44163E6}" sibTransId="{C0C61B30-56CD-452E-9637-9B398DA54E1F}"/>
    <dgm:cxn modelId="{51D4C8BF-0DCC-4AAA-99DE-0D89801EE61F}" type="presOf" srcId="{D13530CB-FEB9-4506-A988-066D71C0BB1C}" destId="{9155FF6A-30C8-4667-9CB1-846A41C8F7CC}" srcOrd="0" destOrd="4" presId="urn:microsoft.com/office/officeart/2005/8/layout/hList1"/>
    <dgm:cxn modelId="{D4E253B0-CEFC-472A-9F0A-8393538BC69F}" type="presOf" srcId="{C524E476-98C2-42EA-A149-D0D3D005E1C7}" destId="{9155FF6A-30C8-4667-9CB1-846A41C8F7CC}" srcOrd="0" destOrd="2" presId="urn:microsoft.com/office/officeart/2005/8/layout/hList1"/>
    <dgm:cxn modelId="{32025E8F-4AC2-4B6C-AC88-F16F009AEC51}" srcId="{957AC545-A182-43DD-929B-AC095569216A}" destId="{C467535C-72F3-4C77-A623-72E52970E700}" srcOrd="1" destOrd="0" parTransId="{0F1CCD47-536E-4F4E-A299-A81A79192247}" sibTransId="{F66069E4-D2D6-4692-9ADE-10D4E5ACE5AC}"/>
    <dgm:cxn modelId="{9C4F1A20-BBFA-4ED3-9BFB-DAEFF31835F9}" type="presOf" srcId="{957AC545-A182-43DD-929B-AC095569216A}" destId="{E60FC5B1-1236-48D1-A7D0-EDA63B60A150}" srcOrd="0" destOrd="0" presId="urn:microsoft.com/office/officeart/2005/8/layout/hList1"/>
    <dgm:cxn modelId="{3B8CD373-E1BF-41D7-B3D2-6C89BAE67FB4}" type="presOf" srcId="{88962672-9DA7-40B0-B035-E4D6A75F38C5}" destId="{955242D4-7AD8-469B-9352-20C9FB0ECE93}" srcOrd="0" destOrd="0" presId="urn:microsoft.com/office/officeart/2005/8/layout/hList1"/>
    <dgm:cxn modelId="{CB6A5A82-47F8-4DD1-81D6-E77DDC02CD9B}" type="presOf" srcId="{146A230F-BE40-4B40-99A5-78455F71B711}" destId="{9155FF6A-30C8-4667-9CB1-846A41C8F7CC}" srcOrd="0" destOrd="3" presId="urn:microsoft.com/office/officeart/2005/8/layout/hList1"/>
    <dgm:cxn modelId="{6DA16CE3-DBE9-48FE-B9BD-15E9F99C1E5F}" srcId="{957AC545-A182-43DD-929B-AC095569216A}" destId="{B87FE73D-3618-4DB3-B2C0-1968C41FAD0D}" srcOrd="3" destOrd="0" parTransId="{D5B974B7-7528-4121-B718-A7DA5D4D6BCD}" sibTransId="{FF6D3FC4-9C06-4062-AD02-8784A76B3AC1}"/>
    <dgm:cxn modelId="{320067D8-F64C-43E5-9D7E-A904E43657A4}" type="presParOf" srcId="{05D40CFB-41C4-4D9F-8D00-443799D84F5D}" destId="{95CD6F62-821F-4070-8B7A-A5EA0EFBB882}" srcOrd="0" destOrd="0" presId="urn:microsoft.com/office/officeart/2005/8/layout/hList1"/>
    <dgm:cxn modelId="{304C1B2D-8926-4F8D-A7D8-AF0A44054BC1}" type="presParOf" srcId="{95CD6F62-821F-4070-8B7A-A5EA0EFBB882}" destId="{E60FC5B1-1236-48D1-A7D0-EDA63B60A150}" srcOrd="0" destOrd="0" presId="urn:microsoft.com/office/officeart/2005/8/layout/hList1"/>
    <dgm:cxn modelId="{DFA24712-A77B-4645-A6A8-45656190E532}" type="presParOf" srcId="{95CD6F62-821F-4070-8B7A-A5EA0EFBB882}" destId="{BDA12587-ED81-4BB8-BCBB-8C89E480D725}" srcOrd="1" destOrd="0" presId="urn:microsoft.com/office/officeart/2005/8/layout/hList1"/>
    <dgm:cxn modelId="{F1E49489-1628-4DF1-9A60-B638276241C0}" type="presParOf" srcId="{05D40CFB-41C4-4D9F-8D00-443799D84F5D}" destId="{8AA65D30-A46A-44E5-B7DF-BE5A3213B6AA}" srcOrd="1" destOrd="0" presId="urn:microsoft.com/office/officeart/2005/8/layout/hList1"/>
    <dgm:cxn modelId="{89CC16B2-053C-4E62-87DA-73823729F80C}" type="presParOf" srcId="{05D40CFB-41C4-4D9F-8D00-443799D84F5D}" destId="{90D48C1C-5BA7-4AB5-AC36-EF6E974A7074}" srcOrd="2" destOrd="0" presId="urn:microsoft.com/office/officeart/2005/8/layout/hList1"/>
    <dgm:cxn modelId="{F11064D4-6C7C-4705-B5DC-0D768A079467}" type="presParOf" srcId="{90D48C1C-5BA7-4AB5-AC36-EF6E974A7074}" destId="{955242D4-7AD8-469B-9352-20C9FB0ECE93}" srcOrd="0" destOrd="0" presId="urn:microsoft.com/office/officeart/2005/8/layout/hList1"/>
    <dgm:cxn modelId="{06544519-ECE5-4759-86AB-009ACC7D3941}" type="presParOf" srcId="{90D48C1C-5BA7-4AB5-AC36-EF6E974A7074}" destId="{9155FF6A-30C8-4667-9CB1-846A41C8F7C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FC5B1-1236-48D1-A7D0-EDA63B60A150}">
      <dsp:nvSpPr>
        <dsp:cNvPr id="0" name=""/>
        <dsp:cNvSpPr/>
      </dsp:nvSpPr>
      <dsp:spPr>
        <a:xfrm>
          <a:off x="38" y="204501"/>
          <a:ext cx="3706108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Introdução</a:t>
          </a:r>
          <a:endParaRPr lang="es-ES" sz="2400" kern="1200" dirty="0"/>
        </a:p>
      </dsp:txBody>
      <dsp:txXfrm>
        <a:off x="38" y="204501"/>
        <a:ext cx="3706108" cy="691200"/>
      </dsp:txXfrm>
    </dsp:sp>
    <dsp:sp modelId="{BDA12587-ED81-4BB8-BCBB-8C89E480D725}">
      <dsp:nvSpPr>
        <dsp:cNvPr id="0" name=""/>
        <dsp:cNvSpPr/>
      </dsp:nvSpPr>
      <dsp:spPr>
        <a:xfrm>
          <a:off x="38" y="895701"/>
          <a:ext cx="3706108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Caracterização do município Curralinhos/PI;</a:t>
          </a:r>
          <a:endParaRPr lang="es-E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Caracterização da Unidade Saúde da Família;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Situação da ação programática na Unidade antes da intervenção;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Importância da ação programática na qual realizamos a intervenção.</a:t>
          </a:r>
        </a:p>
      </dsp:txBody>
      <dsp:txXfrm>
        <a:off x="38" y="895701"/>
        <a:ext cx="3706108" cy="3425760"/>
      </dsp:txXfrm>
    </dsp:sp>
    <dsp:sp modelId="{955242D4-7AD8-469B-9352-20C9FB0ECE93}">
      <dsp:nvSpPr>
        <dsp:cNvPr id="0" name=""/>
        <dsp:cNvSpPr/>
      </dsp:nvSpPr>
      <dsp:spPr>
        <a:xfrm>
          <a:off x="4225002" y="204501"/>
          <a:ext cx="3706108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Intervenção</a:t>
          </a:r>
          <a:endParaRPr lang="es-ES" sz="2400" kern="1200" dirty="0"/>
        </a:p>
      </dsp:txBody>
      <dsp:txXfrm>
        <a:off x="4225002" y="204501"/>
        <a:ext cx="3706108" cy="691200"/>
      </dsp:txXfrm>
    </dsp:sp>
    <dsp:sp modelId="{9155FF6A-30C8-4667-9CB1-846A41C8F7CC}">
      <dsp:nvSpPr>
        <dsp:cNvPr id="0" name=""/>
        <dsp:cNvSpPr/>
      </dsp:nvSpPr>
      <dsp:spPr>
        <a:xfrm>
          <a:off x="4225002" y="895701"/>
          <a:ext cx="3706108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Objetivos;</a:t>
          </a:r>
          <a:endParaRPr lang="es-E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Metodologia;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Metas e resultados;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Discussão;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Reflexão sobre o aprendizado;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Referências;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Fotos.</a:t>
          </a:r>
          <a:endParaRPr lang="pt-BR" sz="2400" kern="1200" dirty="0" smtClean="0">
            <a:solidFill>
              <a:srgbClr val="0000CC"/>
            </a:solidFill>
            <a:latin typeface="Arial" pitchFamily="34" charset="0"/>
            <a:cs typeface="Arial" pitchFamily="34" charset="0"/>
          </a:endParaRPr>
        </a:p>
      </dsp:txBody>
      <dsp:txXfrm>
        <a:off x="4225002" y="895701"/>
        <a:ext cx="3706108" cy="3425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766936"/>
          </a:xfrm>
        </p:spPr>
        <p:txBody>
          <a:bodyPr/>
          <a:lstStyle>
            <a:lvl1pPr marL="0" indent="0" algn="ctr">
              <a:buNone/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0813-64C5-4E86-A096-839F8CBE0925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8C6308-0159-4DD9-AEE8-91DCF4DB3E0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0813-64C5-4E86-A096-839F8CBE0925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6308-0159-4DD9-AEE8-91DCF4DB3E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0813-64C5-4E86-A096-839F8CBE0925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6308-0159-4DD9-AEE8-91DCF4DB3E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0813-64C5-4E86-A096-839F8CBE0925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6308-0159-4DD9-AEE8-91DCF4DB3E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0813-64C5-4E86-A096-839F8CBE0925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6308-0159-4DD9-AEE8-91DCF4DB3E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0813-64C5-4E86-A096-839F8CBE0925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6308-0159-4DD9-AEE8-91DCF4DB3E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0813-64C5-4E86-A096-839F8CBE0925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6308-0159-4DD9-AEE8-91DCF4DB3E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B0813-64C5-4E86-A096-839F8CBE0925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C6308-0159-4DD9-AEE8-91DCF4DB3E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79512" y="5938191"/>
            <a:ext cx="1944216" cy="7920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04056" y="1551648"/>
            <a:ext cx="7772400" cy="1470025"/>
          </a:xfrm>
        </p:spPr>
        <p:txBody>
          <a:bodyPr>
            <a:noAutofit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Trabalho de Conclusão de Curso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4016" y="3645024"/>
            <a:ext cx="8892480" cy="766936"/>
          </a:xfrm>
        </p:spPr>
        <p:txBody>
          <a:bodyPr>
            <a:noAutofit/>
          </a:bodyPr>
          <a:lstStyle/>
          <a:p>
            <a:r>
              <a:rPr lang="pt-BR" sz="2800" dirty="0"/>
              <a:t>Melhoria da atenção </a:t>
            </a:r>
            <a:r>
              <a:rPr lang="pt-BR" sz="2800" dirty="0" smtClean="0"/>
              <a:t>à </a:t>
            </a:r>
            <a:r>
              <a:rPr lang="pt-BR" sz="2800" dirty="0"/>
              <a:t>Saúde da mulher na prevenção e no controle dos cânceres de colo de útero e mama na USF de Curralinhos, município de Curralinhos/PI</a:t>
            </a:r>
            <a:endParaRPr lang="es-ES" sz="28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938191"/>
            <a:ext cx="2925445" cy="79208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407" y="5828850"/>
            <a:ext cx="1010769" cy="101076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849" y="5949280"/>
            <a:ext cx="2805655" cy="85704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44016" y="4851157"/>
            <a:ext cx="3923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Aluno</a:t>
            </a:r>
            <a:r>
              <a:rPr lang="pt-BR" sz="2400" dirty="0">
                <a:solidFill>
                  <a:schemeClr val="bg1"/>
                </a:solidFill>
              </a:rPr>
              <a:t>: Mario </a:t>
            </a:r>
            <a:r>
              <a:rPr lang="pt-BR" sz="2400" dirty="0" err="1">
                <a:solidFill>
                  <a:schemeClr val="bg1"/>
                </a:solidFill>
              </a:rPr>
              <a:t>Calzadilla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Matos</a:t>
            </a:r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>
                <a:solidFill>
                  <a:schemeClr val="bg1"/>
                </a:solidFill>
              </a:rPr>
              <a:t>Orientador: Ailton Gomes </a:t>
            </a:r>
            <a:r>
              <a:rPr lang="pt-BR" sz="2400" dirty="0" smtClean="0">
                <a:solidFill>
                  <a:schemeClr val="bg1"/>
                </a:solidFill>
              </a:rPr>
              <a:t>Brant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174432" y="5051211"/>
            <a:ext cx="2862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2400" dirty="0" smtClean="0">
                <a:solidFill>
                  <a:schemeClr val="bg1"/>
                </a:solidFill>
              </a:rPr>
              <a:t>Pelotas, 2016</a:t>
            </a:r>
            <a:endParaRPr lang="es-MX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15982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s-MX" dirty="0" err="1"/>
              <a:t>Importância</a:t>
            </a:r>
            <a:r>
              <a:rPr lang="es-MX" dirty="0"/>
              <a:t> da </a:t>
            </a:r>
            <a:r>
              <a:rPr lang="es-MX" dirty="0" err="1"/>
              <a:t>Ação</a:t>
            </a:r>
            <a:r>
              <a:rPr lang="es-MX" dirty="0"/>
              <a:t> Programática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457200" y="2132856"/>
            <a:ext cx="7931224" cy="1905782"/>
            <a:chOff x="38" y="204501"/>
            <a:chExt cx="3706108" cy="691200"/>
          </a:xfrm>
        </p:grpSpPr>
        <p:sp>
          <p:nvSpPr>
            <p:cNvPr id="6" name="Rectángulo 5"/>
            <p:cNvSpPr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uadroTexto 6"/>
            <p:cNvSpPr txBox="1"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r>
                <a:rPr lang="pt-BR" sz="2400" dirty="0"/>
                <a:t>É necessário que informações sobre a detecção precoce do câncer de </a:t>
              </a:r>
              <a:r>
                <a:rPr lang="pt-BR" sz="2400" dirty="0" smtClean="0"/>
                <a:t>mama, os </a:t>
              </a:r>
              <a:r>
                <a:rPr lang="pt-BR" sz="2400" dirty="0"/>
                <a:t>sinais e sintomas para o </a:t>
              </a:r>
              <a:r>
                <a:rPr lang="pt-BR" sz="2400" dirty="0" smtClean="0"/>
                <a:t>diagnóstico precoce,  </a:t>
              </a:r>
              <a:r>
                <a:rPr lang="pt-BR" sz="2400" dirty="0"/>
                <a:t>a importância, os limites e riscos das ações de rastreamento, </a:t>
              </a:r>
              <a:r>
                <a:rPr lang="pt-BR" sz="2400" dirty="0" smtClean="0"/>
                <a:t>estejam </a:t>
              </a:r>
              <a:r>
                <a:rPr lang="pt-BR" sz="2400" dirty="0"/>
                <a:t>disponíveis </a:t>
              </a:r>
              <a:r>
                <a:rPr lang="pt-BR" sz="2400" dirty="0" smtClean="0"/>
                <a:t>à </a:t>
              </a:r>
              <a:r>
                <a:rPr lang="pt-BR" sz="2400" dirty="0"/>
                <a:t>população </a:t>
              </a:r>
              <a:r>
                <a:rPr lang="pt-BR" sz="2400" dirty="0" smtClean="0"/>
                <a:t>principalmente </a:t>
              </a:r>
              <a:r>
                <a:rPr lang="pt-BR" sz="2400" dirty="0" smtClean="0"/>
                <a:t>de mulheres </a:t>
              </a:r>
              <a:r>
                <a:rPr lang="pt-BR" sz="2400" dirty="0"/>
                <a:t>dos grupos de maior risco </a:t>
              </a:r>
              <a:r>
                <a:rPr lang="pt-BR" sz="2400" dirty="0" smtClean="0"/>
                <a:t>para </a:t>
              </a:r>
              <a:r>
                <a:rPr lang="pt-BR" sz="2400" dirty="0"/>
                <a:t>doença. </a:t>
              </a: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457200" y="4581128"/>
            <a:ext cx="7931224" cy="864096"/>
            <a:chOff x="38" y="204501"/>
            <a:chExt cx="3706108" cy="691200"/>
          </a:xfrm>
        </p:grpSpPr>
        <p:sp>
          <p:nvSpPr>
            <p:cNvPr id="13" name="Rectángulo 12"/>
            <p:cNvSpPr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uadroTexto 13"/>
            <p:cNvSpPr txBox="1"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r>
                <a:rPr lang="pt-BR" sz="2400" dirty="0"/>
                <a:t>Desta forma, a equipe considerou de fundamental importância a definição desta ação programática a estabelecer a intervenção.</a:t>
              </a:r>
            </a:p>
          </p:txBody>
        </p:sp>
      </p:grpSp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457200" y="6093296"/>
            <a:ext cx="7931224" cy="764704"/>
          </a:xfrm>
        </p:spPr>
        <p:txBody>
          <a:bodyPr>
            <a:normAutofit fontScale="85000" lnSpcReduction="10000"/>
          </a:bodyPr>
          <a:lstStyle/>
          <a:p>
            <a:pPr marL="108000" indent="0" algn="r">
              <a:lnSpc>
                <a:spcPts val="1100"/>
              </a:lnSpc>
              <a:buNone/>
            </a:pPr>
            <a:r>
              <a:rPr lang="pt-BR" sz="1400" dirty="0"/>
              <a:t>BRASIL. Ministério da Saúde. </a:t>
            </a:r>
          </a:p>
          <a:p>
            <a:pPr marL="108000" indent="0" algn="r">
              <a:lnSpc>
                <a:spcPts val="1100"/>
              </a:lnSpc>
              <a:buNone/>
            </a:pPr>
            <a:r>
              <a:rPr lang="pt-BR" sz="1400" dirty="0"/>
              <a:t>Controle dos cânceres do colo do útero e da mama. 2. ed. Brasília: </a:t>
            </a:r>
          </a:p>
          <a:p>
            <a:pPr marL="108000" indent="0" algn="r">
              <a:lnSpc>
                <a:spcPts val="1100"/>
              </a:lnSpc>
              <a:buNone/>
            </a:pPr>
            <a:r>
              <a:rPr lang="pt-BR" sz="1400" dirty="0"/>
              <a:t>(Cadernos de Atenção Básica, 13).</a:t>
            </a:r>
          </a:p>
          <a:p>
            <a:pPr marL="108000" indent="0" algn="r">
              <a:lnSpc>
                <a:spcPts val="1100"/>
              </a:lnSpc>
              <a:buNone/>
            </a:pPr>
            <a:r>
              <a:rPr lang="pt-BR" sz="1400" dirty="0"/>
              <a:t>(INCA)</a:t>
            </a:r>
          </a:p>
        </p:txBody>
      </p:sp>
    </p:spTree>
    <p:extLst>
      <p:ext uri="{BB962C8B-B14F-4D97-AF65-F5344CB8AC3E}">
        <p14:creationId xmlns:p14="http://schemas.microsoft.com/office/powerpoint/2010/main" val="36736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 Situação da ação programática na UBS antes da </a:t>
            </a:r>
            <a:r>
              <a:rPr lang="pt-BR" dirty="0" smtClean="0"/>
              <a:t>intervenção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3773016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Falta de um sistema de registro;</a:t>
            </a:r>
          </a:p>
          <a:p>
            <a:r>
              <a:rPr lang="pt-BR" dirty="0" err="1"/>
              <a:t>Sub-registros</a:t>
            </a:r>
            <a:r>
              <a:rPr lang="pt-BR" dirty="0"/>
              <a:t>; </a:t>
            </a:r>
          </a:p>
          <a:p>
            <a:r>
              <a:rPr lang="pt-BR" dirty="0"/>
              <a:t>Ausência de avaliação de indicadores; </a:t>
            </a:r>
          </a:p>
          <a:p>
            <a:r>
              <a:rPr lang="pt-BR" dirty="0"/>
              <a:t>Baixa cobertura existente na prevenção do cânceres de colo de útero e de mamas;</a:t>
            </a:r>
          </a:p>
          <a:p>
            <a:r>
              <a:rPr lang="pt-BR" dirty="0"/>
              <a:t>Usuárias com exames em atraso e faltosas às consultas;</a:t>
            </a:r>
          </a:p>
          <a:p>
            <a:r>
              <a:rPr lang="pt-BR" dirty="0"/>
              <a:t>Falta de monitoramento regular;</a:t>
            </a:r>
          </a:p>
          <a:p>
            <a:r>
              <a:rPr lang="pt-BR" dirty="0" smtClean="0"/>
              <a:t>Ausência </a:t>
            </a:r>
            <a:r>
              <a:rPr lang="pt-BR" dirty="0"/>
              <a:t>de treinamentos da Equipe quanto ao protocolo do Ministério da Saúde.</a:t>
            </a:r>
          </a:p>
          <a:p>
            <a:r>
              <a:rPr lang="pt-BR" dirty="0"/>
              <a:t>Deficiências organizativas</a:t>
            </a:r>
            <a:r>
              <a:rPr lang="pt-BR" dirty="0" smtClean="0"/>
              <a:t>.</a:t>
            </a:r>
            <a:endParaRPr lang="pt-BR" dirty="0"/>
          </a:p>
        </p:txBody>
      </p:sp>
      <p:grpSp>
        <p:nvGrpSpPr>
          <p:cNvPr id="4" name="Grupo 3"/>
          <p:cNvGrpSpPr/>
          <p:nvPr/>
        </p:nvGrpSpPr>
        <p:grpSpPr>
          <a:xfrm>
            <a:off x="2411760" y="5517232"/>
            <a:ext cx="5976664" cy="1196752"/>
            <a:chOff x="38" y="204501"/>
            <a:chExt cx="3706108" cy="691200"/>
          </a:xfrm>
        </p:grpSpPr>
        <p:sp>
          <p:nvSpPr>
            <p:cNvPr id="5" name="Rectángulo 4"/>
            <p:cNvSpPr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uadroTexto 5"/>
            <p:cNvSpPr txBox="1"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r>
                <a:rPr lang="pt-BR" sz="2400" dirty="0"/>
                <a:t>Inexistência de um programa específico e sistematizado na </a:t>
              </a:r>
              <a:r>
                <a:rPr lang="pt-BR" sz="2400" dirty="0" smtClean="0"/>
                <a:t>UBS </a:t>
              </a:r>
              <a:r>
                <a:rPr lang="pt-BR" sz="2400" dirty="0"/>
                <a:t>para o controle e prevenção dos cânceres do colo do útero e </a:t>
              </a:r>
              <a:r>
                <a:rPr lang="pt-BR" sz="2400" dirty="0" smtClean="0"/>
                <a:t>mama.</a:t>
              </a:r>
              <a:endParaRPr lang="pt-BR" sz="2400" dirty="0"/>
            </a:p>
          </p:txBody>
        </p:sp>
      </p:grpSp>
      <p:sp>
        <p:nvSpPr>
          <p:cNvPr id="7" name="Flecha derecha 6"/>
          <p:cNvSpPr/>
          <p:nvPr/>
        </p:nvSpPr>
        <p:spPr>
          <a:xfrm>
            <a:off x="827584" y="5719564"/>
            <a:ext cx="1368152" cy="792088"/>
          </a:xfrm>
          <a:prstGeom prst="rightArrow">
            <a:avLst/>
          </a:prstGeom>
          <a:solidFill>
            <a:srgbClr val="00819E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108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 </a:t>
            </a:r>
            <a:r>
              <a:rPr lang="es-MX" dirty="0" err="1"/>
              <a:t>Geral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Qualificar </a:t>
            </a:r>
            <a:r>
              <a:rPr lang="pt-BR" dirty="0"/>
              <a:t>a atenção em saúde das mulheres na faixa etária entre 25 e 64 anos de idade para detecção precoce do câncer de colo de Útero e das mulheres na faixa etária entre 50 e 69 anos de idade para detecção precoce de câncer de mama, na Estratégia Saúde da </a:t>
            </a:r>
            <a:r>
              <a:rPr lang="pt-BR" dirty="0" smtClean="0"/>
              <a:t>Família </a:t>
            </a:r>
            <a:r>
              <a:rPr lang="pt-BR" dirty="0"/>
              <a:t>da Unidade Saúde da </a:t>
            </a:r>
            <a:r>
              <a:rPr lang="pt-BR" dirty="0" smtClean="0"/>
              <a:t>Família </a:t>
            </a:r>
            <a:r>
              <a:rPr lang="pt-BR" dirty="0"/>
              <a:t>de Curralinhos, município de Curralinhos/PI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74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Projeto de intervenção</a:t>
            </a:r>
            <a:r>
              <a:rPr lang="pt-BR" dirty="0" smtClean="0"/>
              <a:t>;</a:t>
            </a:r>
            <a:endParaRPr lang="pt-BR" dirty="0"/>
          </a:p>
          <a:p>
            <a:r>
              <a:rPr lang="pt-BR" dirty="0"/>
              <a:t>Período de 12 semanas, nos meses de </a:t>
            </a:r>
            <a:r>
              <a:rPr lang="pt-BR" dirty="0" smtClean="0"/>
              <a:t>Setembro </a:t>
            </a:r>
            <a:r>
              <a:rPr lang="pt-BR" dirty="0"/>
              <a:t>a D</a:t>
            </a:r>
            <a:r>
              <a:rPr lang="pt-BR" dirty="0" smtClean="0"/>
              <a:t>ezembro </a:t>
            </a:r>
            <a:r>
              <a:rPr lang="pt-BR" dirty="0"/>
              <a:t>de 2016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b="1" dirty="0"/>
              <a:t>Ações em quatro eixos: </a:t>
            </a:r>
          </a:p>
          <a:p>
            <a:r>
              <a:rPr lang="pt-BR" dirty="0"/>
              <a:t>Monitoramento e Avaliação;</a:t>
            </a:r>
          </a:p>
          <a:p>
            <a:r>
              <a:rPr lang="pt-BR" dirty="0"/>
              <a:t>Organização e Gestão do Serviço; </a:t>
            </a:r>
          </a:p>
          <a:p>
            <a:r>
              <a:rPr lang="pt-BR" dirty="0"/>
              <a:t>Qualificação da Prática Clínica;</a:t>
            </a:r>
          </a:p>
          <a:p>
            <a:r>
              <a:rPr lang="pt-BR" dirty="0"/>
              <a:t>Engajamento Público.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131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Amostra </a:t>
            </a:r>
            <a:r>
              <a:rPr lang="pt-BR" b="1" dirty="0"/>
              <a:t>da intervenção: </a:t>
            </a:r>
          </a:p>
          <a:p>
            <a:r>
              <a:rPr lang="pt-BR" dirty="0"/>
              <a:t>493 mulheres entre 25 e 64 anos para o programa de prevenção e câncer de colo de útero. </a:t>
            </a:r>
          </a:p>
          <a:p>
            <a:r>
              <a:rPr lang="pt-BR" dirty="0"/>
              <a:t> 157 mulheres entre 50 e 69 anos para o programa de prevenção de câncer de </a:t>
            </a:r>
            <a:r>
              <a:rPr lang="pt-BR" dirty="0" smtClean="0"/>
              <a:t>mama.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111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Instrumentos utilizados: </a:t>
            </a:r>
          </a:p>
          <a:p>
            <a:r>
              <a:rPr lang="pt-BR" dirty="0"/>
              <a:t>Caderno de Ação Programática;</a:t>
            </a:r>
          </a:p>
          <a:p>
            <a:r>
              <a:rPr lang="pt-BR" dirty="0"/>
              <a:t>Planilha eletrônica de coleta de dados;</a:t>
            </a:r>
          </a:p>
          <a:p>
            <a:r>
              <a:rPr lang="pt-BR" dirty="0"/>
              <a:t>Ficha-espelho;</a:t>
            </a:r>
          </a:p>
          <a:p>
            <a:r>
              <a:rPr lang="pt-BR" dirty="0"/>
              <a:t>Fichas de Requisição de Exame </a:t>
            </a:r>
            <a:r>
              <a:rPr lang="pt-BR" dirty="0" err="1"/>
              <a:t>Citopatológico</a:t>
            </a:r>
            <a:r>
              <a:rPr lang="pt-BR" dirty="0"/>
              <a:t> de Colo de Útero e de Mamografia.</a:t>
            </a:r>
          </a:p>
        </p:txBody>
      </p:sp>
    </p:spTree>
    <p:extLst>
      <p:ext uri="{BB962C8B-B14F-4D97-AF65-F5344CB8AC3E}">
        <p14:creationId xmlns:p14="http://schemas.microsoft.com/office/powerpoint/2010/main" val="133920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Específicos e </a:t>
            </a:r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Objetivo 1</a:t>
            </a:r>
            <a:r>
              <a:rPr lang="pt-BR" dirty="0"/>
              <a:t>: Ampliar a cobertura de detecção precoce do câncer de colo e do câncer de mama na área.</a:t>
            </a:r>
          </a:p>
          <a:p>
            <a:pPr marL="0" indent="0">
              <a:buNone/>
            </a:pPr>
            <a:endParaRPr lang="pt-BR" dirty="0"/>
          </a:p>
          <a:p>
            <a:pPr marL="400050" lvl="1" indent="0">
              <a:buNone/>
            </a:pPr>
            <a:r>
              <a:rPr lang="pt-BR" b="1" dirty="0"/>
              <a:t>Meta 1.1</a:t>
            </a:r>
            <a:r>
              <a:rPr lang="pt-BR" dirty="0"/>
              <a:t>: Ampliar a cobertura de detecção precoce do câncer de colo de útero das mulheres na faixa etária entre 25 e 64 anos de idade para 85%.</a:t>
            </a:r>
          </a:p>
          <a:p>
            <a:pPr marL="400050" lvl="1" indent="0">
              <a:buNone/>
            </a:pPr>
            <a:endParaRPr lang="pt-BR" dirty="0"/>
          </a:p>
          <a:p>
            <a:pPr marL="400050" lvl="1" indent="0">
              <a:buNone/>
            </a:pPr>
            <a:r>
              <a:rPr lang="pt-BR" b="1" dirty="0"/>
              <a:t>Meta 1.2</a:t>
            </a:r>
            <a:r>
              <a:rPr lang="pt-BR" dirty="0"/>
              <a:t>: Ampliar a cobertura de detecção precoce do câncer de mama das mulheres na faixa etária entre 50 e 69 anos de idade para 85%.</a:t>
            </a:r>
          </a:p>
        </p:txBody>
      </p:sp>
    </p:spTree>
    <p:extLst>
      <p:ext uri="{BB962C8B-B14F-4D97-AF65-F5344CB8AC3E}">
        <p14:creationId xmlns:p14="http://schemas.microsoft.com/office/powerpoint/2010/main" val="2436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1 - Meta </a:t>
            </a:r>
            <a:r>
              <a:rPr lang="pt-BR" dirty="0" smtClean="0"/>
              <a:t>1.1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888638"/>
              </p:ext>
            </p:extLst>
          </p:nvPr>
        </p:nvGraphicFramePr>
        <p:xfrm>
          <a:off x="5872089" y="2132856"/>
          <a:ext cx="2520279" cy="1362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0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6936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Mês</a:t>
                      </a:r>
                      <a:r>
                        <a:rPr lang="pt-BR" sz="1500" baseline="0" dirty="0" smtClean="0"/>
                        <a:t> 1</a:t>
                      </a:r>
                      <a:endParaRPr lang="pt-BR" sz="1500" dirty="0"/>
                    </a:p>
                  </a:txBody>
                  <a:tcPr marL="77846" marR="77846" marT="38923" marB="38923"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Mês 2</a:t>
                      </a:r>
                      <a:endParaRPr lang="pt-BR" sz="1500" dirty="0"/>
                    </a:p>
                  </a:txBody>
                  <a:tcPr marL="77846" marR="77846" marT="38923" marB="38923"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Mês 3</a:t>
                      </a:r>
                      <a:endParaRPr lang="pt-BR" sz="1500" dirty="0"/>
                    </a:p>
                  </a:txBody>
                  <a:tcPr marL="77846" marR="77846" marT="38923" marB="3892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693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23.1%</a:t>
                      </a:r>
                      <a:endParaRPr lang="pt-B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846" marR="77846" marT="38923" marB="3892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45.8%</a:t>
                      </a:r>
                      <a:endParaRPr lang="pt-B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846" marR="77846" marT="38923" marB="3892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72.2%</a:t>
                      </a:r>
                      <a:endParaRPr lang="pt-B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846" marR="77846" marT="38923" marB="389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693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</a:t>
                      </a:r>
                      <a:endParaRPr lang="pt-B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846" marR="77846" marT="38923" marB="3892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226</a:t>
                      </a:r>
                      <a:endParaRPr lang="pt-B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846" marR="77846" marT="38923" marB="3892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356</a:t>
                      </a:r>
                      <a:endParaRPr lang="pt-B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846" marR="77846" marT="38923" marB="389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693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493</a:t>
                      </a:r>
                      <a:endParaRPr lang="pt-B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846" marR="77846" marT="38923" marB="3892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493</a:t>
                      </a:r>
                      <a:endParaRPr lang="pt-B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846" marR="77846" marT="38923" marB="3892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493</a:t>
                      </a:r>
                      <a:endParaRPr lang="pt-B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846" marR="77846" marT="38923" marB="3892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251926285"/>
              </p:ext>
            </p:extLst>
          </p:nvPr>
        </p:nvGraphicFramePr>
        <p:xfrm>
          <a:off x="457200" y="1772816"/>
          <a:ext cx="505090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Marcador de contenido 2"/>
          <p:cNvSpPr txBox="1">
            <a:spLocks/>
          </p:cNvSpPr>
          <p:nvPr/>
        </p:nvSpPr>
        <p:spPr>
          <a:xfrm>
            <a:off x="457200" y="5440362"/>
            <a:ext cx="5050904" cy="101297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b="1" dirty="0"/>
              <a:t>Figura 1</a:t>
            </a:r>
            <a:r>
              <a:rPr lang="pt-BR" sz="2800" dirty="0"/>
              <a:t>: Gráfico da proporção de mulheres entre 25-64 anos com exame em dia para detecção precoce do câncer de colo de útero. </a:t>
            </a:r>
          </a:p>
          <a:p>
            <a:pPr marL="0" indent="0">
              <a:buNone/>
            </a:pPr>
            <a:r>
              <a:rPr lang="pt-BR" sz="2800" b="1" dirty="0"/>
              <a:t>Fonte</a:t>
            </a:r>
            <a:r>
              <a:rPr lang="pt-BR" sz="2800" dirty="0"/>
              <a:t>: Planilha de coleta de dados da </a:t>
            </a:r>
            <a:r>
              <a:rPr lang="pt-BR" sz="2800" dirty="0" smtClean="0"/>
              <a:t>UBS.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6523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1 - Meta </a:t>
            </a:r>
            <a:r>
              <a:rPr lang="pt-BR" dirty="0" smtClean="0"/>
              <a:t>1.2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693342"/>
              </p:ext>
            </p:extLst>
          </p:nvPr>
        </p:nvGraphicFramePr>
        <p:xfrm>
          <a:off x="5872089" y="2132856"/>
          <a:ext cx="2516334" cy="1403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7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7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7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724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Mês</a:t>
                      </a:r>
                      <a:r>
                        <a:rPr lang="pt-BR" sz="1500" baseline="0" dirty="0" smtClean="0"/>
                        <a:t> 1</a:t>
                      </a:r>
                      <a:endParaRPr lang="pt-BR" sz="1500" dirty="0"/>
                    </a:p>
                  </a:txBody>
                  <a:tcPr marL="77846" marR="77846" marT="38923" marB="38923"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Mês 2</a:t>
                      </a:r>
                      <a:endParaRPr lang="pt-BR" sz="1500" dirty="0"/>
                    </a:p>
                  </a:txBody>
                  <a:tcPr marL="77846" marR="77846" marT="38923" marB="38923"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Mês 3</a:t>
                      </a:r>
                      <a:endParaRPr lang="pt-BR" sz="1500" dirty="0"/>
                    </a:p>
                  </a:txBody>
                  <a:tcPr marL="77846" marR="77846" marT="38923" marB="3892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8965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3.8%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52.2%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64.3%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8965">
                <a:tc>
                  <a:txBody>
                    <a:bodyPr/>
                    <a:lstStyle/>
                    <a:p>
                      <a:r>
                        <a:rPr lang="pt-BR" b="0" dirty="0" smtClean="0"/>
                        <a:t>6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82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101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8965">
                <a:tc>
                  <a:txBody>
                    <a:bodyPr/>
                    <a:lstStyle/>
                    <a:p>
                      <a:r>
                        <a:rPr lang="pt-BR" b="0" dirty="0" smtClean="0"/>
                        <a:t>157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157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157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948430403"/>
              </p:ext>
            </p:extLst>
          </p:nvPr>
        </p:nvGraphicFramePr>
        <p:xfrm>
          <a:off x="457200" y="1772816"/>
          <a:ext cx="505090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Marcador de contenido 2"/>
          <p:cNvSpPr txBox="1">
            <a:spLocks/>
          </p:cNvSpPr>
          <p:nvPr/>
        </p:nvSpPr>
        <p:spPr>
          <a:xfrm>
            <a:off x="457200" y="5440362"/>
            <a:ext cx="5050904" cy="868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b="1" dirty="0"/>
              <a:t>Figura 2</a:t>
            </a:r>
            <a:r>
              <a:rPr lang="pt-BR" sz="2800" dirty="0"/>
              <a:t>: Gráfico da proporção de mulheres entre 50 e 69 anos com exame em dia para detecção precoce de câncer de mama.</a:t>
            </a:r>
          </a:p>
          <a:p>
            <a:pPr marL="0" indent="0">
              <a:buNone/>
            </a:pPr>
            <a:r>
              <a:rPr lang="pt-BR" sz="2800" b="1" dirty="0"/>
              <a:t>Fonte</a:t>
            </a:r>
            <a:r>
              <a:rPr lang="pt-BR" sz="2800" dirty="0"/>
              <a:t>: Planilha de coleta de dados da </a:t>
            </a:r>
            <a:r>
              <a:rPr lang="pt-BR" sz="2800" dirty="0" smtClean="0"/>
              <a:t>UBS.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6358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1 - Meta 1.2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493 mulheres estimadas na faixa etária entre 25 e 64 anos e 157 estimadas entre 50 e 69 anos.</a:t>
            </a:r>
          </a:p>
          <a:p>
            <a:r>
              <a:rPr lang="pt-BR" sz="2800" dirty="0"/>
              <a:t>Na UBS não tinha registro adequado que permitisse avaliar indicadores de cobertura e de qualidade.</a:t>
            </a:r>
          </a:p>
          <a:p>
            <a:r>
              <a:rPr lang="pt-BR" sz="2800" dirty="0"/>
              <a:t>Ao longo da intervenção cadastramos 361 mulheres na faixa etária entre 25 e 64 anos 356 tinha exame </a:t>
            </a:r>
            <a:r>
              <a:rPr lang="pt-BR" sz="2800" dirty="0" err="1" smtClean="0"/>
              <a:t>citopatológico</a:t>
            </a:r>
            <a:r>
              <a:rPr lang="pt-BR" sz="2800" dirty="0" smtClean="0"/>
              <a:t> </a:t>
            </a:r>
            <a:r>
              <a:rPr lang="pt-BR" sz="2800" dirty="0"/>
              <a:t>em </a:t>
            </a:r>
            <a:r>
              <a:rPr lang="pt-BR" sz="2800" dirty="0" smtClean="0"/>
              <a:t>dia.</a:t>
            </a:r>
            <a:endParaRPr lang="pt-BR" sz="2800" dirty="0"/>
          </a:p>
          <a:p>
            <a:r>
              <a:rPr lang="pt-BR" sz="2800" dirty="0"/>
              <a:t>O </a:t>
            </a:r>
            <a:r>
              <a:rPr lang="pt-BR" sz="2800" dirty="0" smtClean="0"/>
              <a:t>número </a:t>
            </a:r>
            <a:r>
              <a:rPr lang="pt-BR" sz="2800" dirty="0"/>
              <a:t>de mulheres de 50 a 69 anos de idade cadastrada foi 105 mulheres e 101 ficaram com a mamografia em </a:t>
            </a:r>
            <a:r>
              <a:rPr lang="pt-BR" sz="2800" dirty="0" smtClean="0"/>
              <a:t>dia.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747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err="1" smtClean="0"/>
              <a:t>Estrutura</a:t>
            </a:r>
            <a:r>
              <a:rPr lang="es-ES" sz="4000" dirty="0" smtClean="0"/>
              <a:t> da </a:t>
            </a:r>
            <a:r>
              <a:rPr lang="es-ES" sz="4000" dirty="0" err="1" smtClean="0"/>
              <a:t>apresentação</a:t>
            </a:r>
            <a:endParaRPr lang="es-ES" sz="40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771958"/>
              </p:ext>
            </p:extLst>
          </p:nvPr>
        </p:nvGraphicFramePr>
        <p:xfrm>
          <a:off x="457200" y="1600200"/>
          <a:ext cx="793115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187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1 - Meta </a:t>
            </a:r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 ação que mais auxiliou nosso projeto foi o cadastramento de toda área adstrita e o acompanhamento das mulheres por parte dos agentes comunitários de saúde que realizava visitas domiciliares e atividades de promoção e prevenção por meios de palestras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5543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2 - Meta </a:t>
            </a:r>
            <a:r>
              <a:rPr lang="pt-BR" dirty="0" smtClean="0"/>
              <a:t>2.1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Objetivo 2 </a:t>
            </a:r>
            <a:r>
              <a:rPr lang="pt-BR" dirty="0"/>
              <a:t>: Melhorar a qualidade da detecção precoce do câncer de colo de Útero e de mama na </a:t>
            </a:r>
            <a:r>
              <a:rPr lang="pt-BR" dirty="0" smtClean="0"/>
              <a:t>UBS.</a:t>
            </a:r>
          </a:p>
          <a:p>
            <a:pPr marL="0" indent="0">
              <a:buNone/>
            </a:pPr>
            <a:endParaRPr lang="pt-BR" dirty="0"/>
          </a:p>
          <a:p>
            <a:pPr marL="400050" lvl="1" indent="0">
              <a:buNone/>
            </a:pPr>
            <a:r>
              <a:rPr lang="pt-BR" b="1" dirty="0"/>
              <a:t>Meta </a:t>
            </a:r>
            <a:r>
              <a:rPr lang="pt-BR" b="1" dirty="0" smtClean="0"/>
              <a:t>2.1</a:t>
            </a:r>
            <a:r>
              <a:rPr lang="pt-BR" dirty="0" smtClean="0"/>
              <a:t>: Obter </a:t>
            </a:r>
            <a:r>
              <a:rPr lang="pt-BR" dirty="0"/>
              <a:t>100% de coleta de amostra satisfatória do exame </a:t>
            </a:r>
            <a:r>
              <a:rPr lang="pt-BR" dirty="0" err="1"/>
              <a:t>citopatológico</a:t>
            </a:r>
            <a:r>
              <a:rPr lang="pt-BR" dirty="0" smtClean="0"/>
              <a:t> </a:t>
            </a:r>
            <a:r>
              <a:rPr lang="pt-BR" dirty="0"/>
              <a:t>de colo de </a:t>
            </a:r>
            <a:r>
              <a:rPr lang="pt-BR" dirty="0" smtClean="0"/>
              <a:t>Útero.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697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2 - Meta </a:t>
            </a:r>
            <a:r>
              <a:rPr lang="pt-BR" dirty="0" smtClean="0"/>
              <a:t>2.1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872089" y="2132856"/>
          <a:ext cx="2516334" cy="1403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7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7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7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724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Mês</a:t>
                      </a:r>
                      <a:r>
                        <a:rPr lang="pt-BR" sz="1500" baseline="0" dirty="0" smtClean="0"/>
                        <a:t> 1</a:t>
                      </a:r>
                      <a:endParaRPr lang="pt-BR" sz="1500" dirty="0"/>
                    </a:p>
                  </a:txBody>
                  <a:tcPr marL="77846" marR="77846" marT="38923" marB="38923"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Mês 2</a:t>
                      </a:r>
                      <a:endParaRPr lang="pt-BR" sz="1500" dirty="0"/>
                    </a:p>
                  </a:txBody>
                  <a:tcPr marL="77846" marR="77846" marT="38923" marB="38923"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Mês 3</a:t>
                      </a:r>
                      <a:endParaRPr lang="pt-BR" sz="1500" dirty="0"/>
                    </a:p>
                  </a:txBody>
                  <a:tcPr marL="77846" marR="77846" marT="38923" marB="3892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8965">
                <a:tc>
                  <a:txBody>
                    <a:bodyPr/>
                    <a:lstStyle/>
                    <a:p>
                      <a:r>
                        <a:rPr lang="pt-BR" dirty="0" smtClean="0"/>
                        <a:t>87.7%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99.1%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99.4%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8965"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354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8965">
                <a:tc>
                  <a:txBody>
                    <a:bodyPr/>
                    <a:lstStyle/>
                    <a:p>
                      <a:r>
                        <a:rPr lang="pt-BR" dirty="0" smtClean="0"/>
                        <a:t>114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356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697072286"/>
              </p:ext>
            </p:extLst>
          </p:nvPr>
        </p:nvGraphicFramePr>
        <p:xfrm>
          <a:off x="457200" y="1772816"/>
          <a:ext cx="505090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Marcador de contenido 2"/>
          <p:cNvSpPr txBox="1">
            <a:spLocks/>
          </p:cNvSpPr>
          <p:nvPr/>
        </p:nvSpPr>
        <p:spPr>
          <a:xfrm>
            <a:off x="457200" y="5440362"/>
            <a:ext cx="5050904" cy="868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b="1" dirty="0"/>
              <a:t>Figura 3</a:t>
            </a:r>
            <a:r>
              <a:rPr lang="pt-BR" sz="2800" dirty="0"/>
              <a:t>: Gráfico da proporção de mulheres com amostras satisfatórias do exame </a:t>
            </a:r>
            <a:r>
              <a:rPr lang="pt-BR" sz="2800" dirty="0" err="1"/>
              <a:t>citopatológico</a:t>
            </a:r>
            <a:r>
              <a:rPr lang="pt-BR" sz="2800" dirty="0"/>
              <a:t> do colo de útero.</a:t>
            </a:r>
          </a:p>
          <a:p>
            <a:pPr marL="0" indent="0">
              <a:buNone/>
            </a:pPr>
            <a:r>
              <a:rPr lang="pt-BR" sz="2800" b="1" dirty="0"/>
              <a:t>Fonte</a:t>
            </a:r>
            <a:r>
              <a:rPr lang="pt-BR" sz="2800" dirty="0"/>
              <a:t>: Planilha de coleta de dados da UBS.</a:t>
            </a:r>
          </a:p>
        </p:txBody>
      </p:sp>
    </p:spTree>
    <p:extLst>
      <p:ext uri="{BB962C8B-B14F-4D97-AF65-F5344CB8AC3E}">
        <p14:creationId xmlns:p14="http://schemas.microsoft.com/office/powerpoint/2010/main" val="44471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2 - Meta </a:t>
            </a:r>
            <a:r>
              <a:rPr lang="pt-BR" dirty="0" smtClean="0"/>
              <a:t>2.1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 monitoramento a adequabilidade das amostras, a definição do responsável pelo recebimento dos resultados, o compartilhamento com as usuárias e com a comunidade sobre a qualidade dos exames coletados e a atualização da equipe na coleta de acordo com o protocolo do MS foram ações importantes para resultados alcançados neste </a:t>
            </a:r>
            <a:r>
              <a:rPr lang="pt-BR" sz="2800" dirty="0" smtClean="0"/>
              <a:t>indicador.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2793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3 - Meta </a:t>
            </a:r>
            <a:r>
              <a:rPr lang="pt-BR" dirty="0" smtClean="0"/>
              <a:t>3.1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Objetivo </a:t>
            </a:r>
            <a:r>
              <a:rPr lang="pt-BR" b="1" dirty="0" smtClean="0"/>
              <a:t>3</a:t>
            </a:r>
            <a:r>
              <a:rPr lang="pt-BR" dirty="0" smtClean="0"/>
              <a:t>: </a:t>
            </a:r>
            <a:r>
              <a:rPr lang="pt-BR" dirty="0"/>
              <a:t>melhorar a adesão ao programa de detecção precoce de câncer de colo de útero e de mama das mulheres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400050" lvl="1" indent="0">
              <a:buNone/>
            </a:pPr>
            <a:r>
              <a:rPr lang="pt-BR" b="1" dirty="0"/>
              <a:t>Meta </a:t>
            </a:r>
            <a:r>
              <a:rPr lang="pt-BR" b="1" dirty="0" smtClean="0"/>
              <a:t>3.1</a:t>
            </a:r>
            <a:r>
              <a:rPr lang="pt-BR" dirty="0" smtClean="0"/>
              <a:t>: </a:t>
            </a:r>
            <a:r>
              <a:rPr lang="pt-BR" dirty="0"/>
              <a:t>identificar 100% das mulheres com exames </a:t>
            </a:r>
            <a:r>
              <a:rPr lang="pt-BR" dirty="0" err="1"/>
              <a:t>citopatológico</a:t>
            </a:r>
            <a:r>
              <a:rPr lang="pt-BR" dirty="0" smtClean="0"/>
              <a:t> </a:t>
            </a:r>
            <a:r>
              <a:rPr lang="pt-BR" dirty="0"/>
              <a:t>alterado que não retornaram para conhecer o </a:t>
            </a:r>
            <a:r>
              <a:rPr lang="pt-BR" dirty="0" smtClean="0"/>
              <a:t>resultado.</a:t>
            </a:r>
            <a:endParaRPr lang="pt-BR" dirty="0"/>
          </a:p>
        </p:txBody>
      </p:sp>
      <p:grpSp>
        <p:nvGrpSpPr>
          <p:cNvPr id="4" name="Grupo 3"/>
          <p:cNvGrpSpPr/>
          <p:nvPr/>
        </p:nvGrpSpPr>
        <p:grpSpPr>
          <a:xfrm>
            <a:off x="2051720" y="5157192"/>
            <a:ext cx="4536504" cy="1008112"/>
            <a:chOff x="38" y="204501"/>
            <a:chExt cx="3706108" cy="691200"/>
          </a:xfrm>
        </p:grpSpPr>
        <p:sp>
          <p:nvSpPr>
            <p:cNvPr id="5" name="Rectángulo 4"/>
            <p:cNvSpPr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uadroTexto 5"/>
            <p:cNvSpPr txBox="1"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algn="ctr"/>
              <a:r>
                <a:rPr lang="pt-BR" sz="2400" dirty="0"/>
                <a:t>Não obtivemos casos para este </a:t>
              </a:r>
              <a:r>
                <a:rPr lang="pt-BR" sz="2400" dirty="0" smtClean="0"/>
                <a:t>indicador</a:t>
              </a:r>
              <a:endParaRPr lang="pt-BR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2329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3 - Meta </a:t>
            </a:r>
            <a:r>
              <a:rPr lang="pt-BR" dirty="0" smtClean="0"/>
              <a:t>3.2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Objetivo </a:t>
            </a:r>
            <a:r>
              <a:rPr lang="pt-BR" b="1" dirty="0" smtClean="0"/>
              <a:t>3</a:t>
            </a:r>
            <a:r>
              <a:rPr lang="pt-BR" dirty="0" smtClean="0"/>
              <a:t>: </a:t>
            </a:r>
            <a:r>
              <a:rPr lang="pt-BR" dirty="0"/>
              <a:t>melhorar a adesão ao programa de detecção precoce de câncer de colo de útero e de mama das mulheres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400050" lvl="1" indent="0">
              <a:buNone/>
            </a:pPr>
            <a:r>
              <a:rPr lang="pt-BR" b="1" dirty="0"/>
              <a:t>Meta </a:t>
            </a:r>
            <a:r>
              <a:rPr lang="pt-BR" b="1" dirty="0" smtClean="0"/>
              <a:t>3.2</a:t>
            </a:r>
            <a:r>
              <a:rPr lang="pt-BR" dirty="0" smtClean="0"/>
              <a:t>: </a:t>
            </a:r>
            <a:r>
              <a:rPr lang="pt-BR" dirty="0"/>
              <a:t>identificar 100% das mulheres com mamografia alterada sem acompanhamento pela </a:t>
            </a:r>
            <a:r>
              <a:rPr lang="pt-BR" dirty="0" smtClean="0"/>
              <a:t>UBS.</a:t>
            </a:r>
            <a:endParaRPr lang="pt-BR" dirty="0"/>
          </a:p>
        </p:txBody>
      </p:sp>
      <p:grpSp>
        <p:nvGrpSpPr>
          <p:cNvPr id="4" name="Grupo 3"/>
          <p:cNvGrpSpPr/>
          <p:nvPr/>
        </p:nvGrpSpPr>
        <p:grpSpPr>
          <a:xfrm>
            <a:off x="2051720" y="5157192"/>
            <a:ext cx="4536504" cy="1008112"/>
            <a:chOff x="38" y="204501"/>
            <a:chExt cx="3706108" cy="691200"/>
          </a:xfrm>
        </p:grpSpPr>
        <p:sp>
          <p:nvSpPr>
            <p:cNvPr id="5" name="Rectángulo 4"/>
            <p:cNvSpPr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uadroTexto 5"/>
            <p:cNvSpPr txBox="1"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algn="ctr"/>
              <a:r>
                <a:rPr lang="pt-BR" sz="2400" dirty="0"/>
                <a:t>Não obtivemos casos para este </a:t>
              </a:r>
              <a:r>
                <a:rPr lang="pt-BR" sz="2400" dirty="0" smtClean="0"/>
                <a:t>indicador</a:t>
              </a:r>
              <a:endParaRPr lang="pt-BR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6864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3 - Meta </a:t>
            </a:r>
            <a:r>
              <a:rPr lang="pt-BR" dirty="0" smtClean="0"/>
              <a:t>3.3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Objetivo </a:t>
            </a:r>
            <a:r>
              <a:rPr lang="pt-BR" b="1" dirty="0" smtClean="0"/>
              <a:t>3</a:t>
            </a:r>
            <a:r>
              <a:rPr lang="pt-BR" dirty="0" smtClean="0"/>
              <a:t>: </a:t>
            </a:r>
            <a:r>
              <a:rPr lang="pt-BR" dirty="0"/>
              <a:t>melhorar a adesão ao programa de detecção precoce de câncer de colo de útero e de mama das mulheres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400050" lvl="1" indent="0">
              <a:buNone/>
            </a:pPr>
            <a:r>
              <a:rPr lang="pt-BR" b="1" dirty="0"/>
              <a:t>Meta </a:t>
            </a:r>
            <a:r>
              <a:rPr lang="pt-BR" b="1" dirty="0" smtClean="0"/>
              <a:t>3.3</a:t>
            </a:r>
            <a:r>
              <a:rPr lang="pt-BR" dirty="0" smtClean="0"/>
              <a:t>: </a:t>
            </a:r>
            <a:r>
              <a:rPr lang="pt-BR" dirty="0"/>
              <a:t>Realizar busca ativa em 100% das mulheres com exames </a:t>
            </a:r>
            <a:r>
              <a:rPr lang="pt-BR" dirty="0" err="1"/>
              <a:t>citopatológico</a:t>
            </a:r>
            <a:r>
              <a:rPr lang="pt-BR" dirty="0" smtClean="0"/>
              <a:t> </a:t>
            </a:r>
            <a:r>
              <a:rPr lang="pt-BR" dirty="0"/>
              <a:t>alterado sem acompanhamento pela </a:t>
            </a:r>
            <a:r>
              <a:rPr lang="pt-BR" dirty="0" smtClean="0"/>
              <a:t>UBS.</a:t>
            </a:r>
            <a:endParaRPr lang="pt-BR" dirty="0"/>
          </a:p>
        </p:txBody>
      </p:sp>
      <p:grpSp>
        <p:nvGrpSpPr>
          <p:cNvPr id="4" name="Grupo 3"/>
          <p:cNvGrpSpPr/>
          <p:nvPr/>
        </p:nvGrpSpPr>
        <p:grpSpPr>
          <a:xfrm>
            <a:off x="2051720" y="5157192"/>
            <a:ext cx="4536504" cy="1008112"/>
            <a:chOff x="38" y="204501"/>
            <a:chExt cx="3706108" cy="691200"/>
          </a:xfrm>
        </p:grpSpPr>
        <p:sp>
          <p:nvSpPr>
            <p:cNvPr id="5" name="Rectángulo 4"/>
            <p:cNvSpPr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uadroTexto 5"/>
            <p:cNvSpPr txBox="1"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algn="ctr"/>
              <a:r>
                <a:rPr lang="pt-BR" sz="2400" dirty="0"/>
                <a:t>Não obtivemos casos para este </a:t>
              </a:r>
              <a:r>
                <a:rPr lang="pt-BR" sz="2400" dirty="0" smtClean="0"/>
                <a:t>indicador</a:t>
              </a:r>
              <a:endParaRPr lang="pt-BR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922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3 - Meta </a:t>
            </a:r>
            <a:r>
              <a:rPr lang="pt-BR" dirty="0" smtClean="0"/>
              <a:t>3.4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Objetivo </a:t>
            </a:r>
            <a:r>
              <a:rPr lang="pt-BR" b="1" dirty="0" smtClean="0"/>
              <a:t>3</a:t>
            </a:r>
            <a:r>
              <a:rPr lang="pt-BR" dirty="0" smtClean="0"/>
              <a:t>: </a:t>
            </a:r>
            <a:r>
              <a:rPr lang="pt-BR" dirty="0"/>
              <a:t>melhorar a adesão ao programa de detecção precoce de câncer de colo de útero e de mama das mulheres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400050" lvl="1" indent="0">
              <a:buNone/>
            </a:pPr>
            <a:r>
              <a:rPr lang="pt-BR" b="1" dirty="0"/>
              <a:t>Meta </a:t>
            </a:r>
            <a:r>
              <a:rPr lang="pt-BR" b="1" dirty="0" smtClean="0"/>
              <a:t>3.4</a:t>
            </a:r>
            <a:r>
              <a:rPr lang="pt-BR" dirty="0" smtClean="0"/>
              <a:t>: </a:t>
            </a:r>
            <a:r>
              <a:rPr lang="pt-BR" dirty="0"/>
              <a:t>Realizar busca ativa em 100% de mulheres com mamografia alterada sem acompanhamento pela unidade de saúde</a:t>
            </a:r>
            <a:endParaRPr lang="pt-BR" dirty="0"/>
          </a:p>
        </p:txBody>
      </p:sp>
      <p:grpSp>
        <p:nvGrpSpPr>
          <p:cNvPr id="4" name="Grupo 3"/>
          <p:cNvGrpSpPr/>
          <p:nvPr/>
        </p:nvGrpSpPr>
        <p:grpSpPr>
          <a:xfrm>
            <a:off x="2051720" y="5157192"/>
            <a:ext cx="4536504" cy="1008112"/>
            <a:chOff x="38" y="204501"/>
            <a:chExt cx="3706108" cy="691200"/>
          </a:xfrm>
        </p:grpSpPr>
        <p:sp>
          <p:nvSpPr>
            <p:cNvPr id="5" name="Rectángulo 4"/>
            <p:cNvSpPr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uadroTexto 5"/>
            <p:cNvSpPr txBox="1"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algn="ctr"/>
              <a:r>
                <a:rPr lang="pt-BR" sz="2400" dirty="0"/>
                <a:t>Não obtivemos casos para este </a:t>
              </a:r>
              <a:r>
                <a:rPr lang="pt-BR" sz="2400" dirty="0" smtClean="0"/>
                <a:t>indicador</a:t>
              </a:r>
              <a:endParaRPr lang="pt-BR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7162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4 - Meta </a:t>
            </a:r>
            <a:r>
              <a:rPr lang="pt-BR" dirty="0" smtClean="0"/>
              <a:t>4.1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Objetivo 4</a:t>
            </a:r>
            <a:r>
              <a:rPr lang="pt-BR" dirty="0" smtClean="0"/>
              <a:t>: </a:t>
            </a:r>
            <a:r>
              <a:rPr lang="pt-BR" dirty="0"/>
              <a:t>melhorar os registros das </a:t>
            </a:r>
            <a:r>
              <a:rPr lang="pt-BR" dirty="0" smtClean="0"/>
              <a:t>informações.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400050" lvl="1" indent="0">
              <a:buNone/>
            </a:pPr>
            <a:r>
              <a:rPr lang="pt-BR" b="1" dirty="0"/>
              <a:t>Meta </a:t>
            </a:r>
            <a:r>
              <a:rPr lang="pt-BR" b="1" dirty="0" smtClean="0"/>
              <a:t>4.1</a:t>
            </a:r>
            <a:r>
              <a:rPr lang="pt-BR" dirty="0" smtClean="0"/>
              <a:t>: </a:t>
            </a:r>
            <a:r>
              <a:rPr lang="pt-BR" dirty="0"/>
              <a:t>Manter registro da coleta de exames citopatológico</a:t>
            </a:r>
            <a:r>
              <a:rPr lang="pt-BR" dirty="0" smtClean="0"/>
              <a:t> </a:t>
            </a:r>
            <a:r>
              <a:rPr lang="pt-BR" dirty="0"/>
              <a:t>de colo de útero em registro </a:t>
            </a:r>
            <a:r>
              <a:rPr lang="pt-BR" dirty="0" smtClean="0"/>
              <a:t>específico </a:t>
            </a:r>
            <a:r>
              <a:rPr lang="pt-BR" dirty="0"/>
              <a:t>em 100% das mulheres </a:t>
            </a:r>
            <a:r>
              <a:rPr lang="pt-BR" dirty="0" smtClean="0"/>
              <a:t>cadastradas.</a:t>
            </a:r>
            <a:endParaRPr lang="pt-BR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457200" y="4547914"/>
            <a:ext cx="4392488" cy="182046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/>
              <a:t>O preenchimento do registro de cada um dos </a:t>
            </a:r>
            <a:r>
              <a:rPr lang="pt-BR" sz="2800" dirty="0" smtClean="0"/>
              <a:t>usuários.</a:t>
            </a:r>
            <a:endParaRPr lang="pt-BR" sz="2800" dirty="0"/>
          </a:p>
          <a:p>
            <a:r>
              <a:rPr lang="pt-BR" sz="2800" dirty="0"/>
              <a:t>Preenchimento da planilha de coleta de dados da ficha </a:t>
            </a:r>
            <a:r>
              <a:rPr lang="pt-BR" sz="2800" dirty="0" smtClean="0"/>
              <a:t>espelho.</a:t>
            </a:r>
            <a:endParaRPr lang="pt-BR" sz="2800" dirty="0"/>
          </a:p>
          <a:p>
            <a:r>
              <a:rPr lang="pt-BR" sz="2800" dirty="0"/>
              <a:t>O seguimento de </a:t>
            </a:r>
            <a:r>
              <a:rPr lang="pt-BR" sz="2800" dirty="0" smtClean="0"/>
              <a:t>agendamento.</a:t>
            </a:r>
            <a:endParaRPr lang="pt-BR" sz="2800" dirty="0"/>
          </a:p>
        </p:txBody>
      </p:sp>
      <p:sp>
        <p:nvSpPr>
          <p:cNvPr id="8" name="Chave direita 5"/>
          <p:cNvSpPr/>
          <p:nvPr/>
        </p:nvSpPr>
        <p:spPr>
          <a:xfrm>
            <a:off x="4928592" y="4437112"/>
            <a:ext cx="579512" cy="1965078"/>
          </a:xfrm>
          <a:prstGeom prst="rightBrac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3600" dirty="0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9" name="CaixaDeTexto 6"/>
          <p:cNvSpPr txBox="1"/>
          <p:nvPr/>
        </p:nvSpPr>
        <p:spPr>
          <a:xfrm>
            <a:off x="5643016" y="4819486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Foram importantes para que alcançássemos essa </a:t>
            </a:r>
            <a:r>
              <a:rPr lang="pt-BR" sz="2400" dirty="0" smtClean="0"/>
              <a:t>meta.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7195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4 - Meta </a:t>
            </a:r>
            <a:r>
              <a:rPr lang="pt-BR" dirty="0" smtClean="0"/>
              <a:t>4.2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Meta </a:t>
            </a:r>
            <a:r>
              <a:rPr lang="pt-BR" sz="2800" b="1" dirty="0" smtClean="0"/>
              <a:t>4.2</a:t>
            </a:r>
            <a:r>
              <a:rPr lang="pt-BR" sz="2800" dirty="0" smtClean="0"/>
              <a:t>: </a:t>
            </a:r>
            <a:r>
              <a:rPr lang="pt-BR" sz="2800" dirty="0"/>
              <a:t>Manter registro da realização da mamografia em registro especifico em 100% das mulheres </a:t>
            </a:r>
            <a:r>
              <a:rPr lang="pt-BR" sz="2800" dirty="0" smtClean="0"/>
              <a:t>cadastradas.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No </a:t>
            </a:r>
            <a:r>
              <a:rPr lang="pt-BR" sz="2800" dirty="0"/>
              <a:t>terceiro mês não foi possível cumprir com 100% do total das mulheres, pois de 105 só foram registradas em ficha espelho 101 </a:t>
            </a:r>
            <a:r>
              <a:rPr lang="pt-BR" sz="2800" dirty="0" smtClean="0"/>
              <a:t>. Faltaram </a:t>
            </a:r>
            <a:r>
              <a:rPr lang="pt-BR" sz="2800" dirty="0"/>
              <a:t>quatro mulheres as quais não foram preenchidas por erro no controle de </a:t>
            </a:r>
            <a:r>
              <a:rPr lang="pt-BR" sz="2800" dirty="0" smtClean="0"/>
              <a:t>registro.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8752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/>
              <a:t>Caracterização</a:t>
            </a:r>
            <a:r>
              <a:rPr lang="es-MX" dirty="0"/>
              <a:t> do </a:t>
            </a:r>
            <a:r>
              <a:rPr lang="es-MX" dirty="0" err="1"/>
              <a:t>município</a:t>
            </a:r>
            <a:r>
              <a:rPr lang="es-MX" dirty="0"/>
              <a:t> </a:t>
            </a:r>
            <a:r>
              <a:rPr lang="es-MX" dirty="0" err="1"/>
              <a:t>Curralinhos</a:t>
            </a:r>
            <a:r>
              <a:rPr lang="es-MX" dirty="0"/>
              <a:t>/Piauí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1855365"/>
            <a:ext cx="3394721" cy="4525963"/>
          </a:xfrm>
        </p:spPr>
        <p:txBody>
          <a:bodyPr>
            <a:normAutofit/>
          </a:bodyPr>
          <a:lstStyle/>
          <a:p>
            <a:r>
              <a:rPr lang="pt-BR" sz="2800" dirty="0"/>
              <a:t>Possui uma área de 357,39 km²  </a:t>
            </a:r>
          </a:p>
          <a:p>
            <a:r>
              <a:rPr lang="pt-BR" sz="2800" dirty="0" smtClean="0"/>
              <a:t>Apresenta </a:t>
            </a:r>
            <a:r>
              <a:rPr lang="pt-BR" sz="2800" dirty="0"/>
              <a:t>densidade demográfica de 12,09 habitantes por km² no território do </a:t>
            </a:r>
            <a:r>
              <a:rPr lang="pt-BR" sz="2800" dirty="0" smtClean="0"/>
              <a:t>município</a:t>
            </a:r>
            <a:endParaRPr lang="pt-BR" sz="2800" dirty="0"/>
          </a:p>
          <a:p>
            <a:r>
              <a:rPr lang="pt-BR" sz="2800" dirty="0"/>
              <a:t>Municípios vizinhos: Miguel Leão, Parnarama </a:t>
            </a:r>
            <a:r>
              <a:rPr lang="pt-BR" sz="2800"/>
              <a:t>e </a:t>
            </a:r>
            <a:r>
              <a:rPr lang="pt-BR" sz="2800" smtClean="0"/>
              <a:t>Monsenhor </a:t>
            </a:r>
            <a:r>
              <a:rPr lang="pt-BR" sz="2800" dirty="0"/>
              <a:t>Gil </a:t>
            </a:r>
          </a:p>
        </p:txBody>
      </p:sp>
      <p:pic>
        <p:nvPicPr>
          <p:cNvPr id="4" name="Espaço Reservado para Conteúdo 4" descr="299px-Brazil_Piaui_location_map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7731" y="1916832"/>
            <a:ext cx="3980693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1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</a:t>
            </a:r>
            <a:r>
              <a:rPr lang="pt-BR" dirty="0" smtClean="0"/>
              <a:t>4 </a:t>
            </a:r>
            <a:r>
              <a:rPr lang="pt-BR" dirty="0"/>
              <a:t>-</a:t>
            </a:r>
            <a:r>
              <a:rPr lang="pt-BR" dirty="0" smtClean="0"/>
              <a:t> </a:t>
            </a:r>
            <a:r>
              <a:rPr lang="pt-BR" dirty="0"/>
              <a:t>Meta </a:t>
            </a:r>
            <a:r>
              <a:rPr lang="pt-BR" dirty="0" smtClean="0"/>
              <a:t>4.2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872089" y="2132856"/>
          <a:ext cx="2516334" cy="1403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7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7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7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724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Mês</a:t>
                      </a:r>
                      <a:r>
                        <a:rPr lang="pt-BR" sz="1500" baseline="0" dirty="0" smtClean="0"/>
                        <a:t> 1</a:t>
                      </a:r>
                      <a:endParaRPr lang="pt-BR" sz="1500" dirty="0"/>
                    </a:p>
                  </a:txBody>
                  <a:tcPr marL="77846" marR="77846" marT="38923" marB="38923"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Mês 2</a:t>
                      </a:r>
                      <a:endParaRPr lang="pt-BR" sz="1500" dirty="0"/>
                    </a:p>
                  </a:txBody>
                  <a:tcPr marL="77846" marR="77846" marT="38923" marB="38923"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Mês 3</a:t>
                      </a:r>
                      <a:endParaRPr lang="pt-BR" sz="1500" dirty="0"/>
                    </a:p>
                  </a:txBody>
                  <a:tcPr marL="77846" marR="77846" marT="38923" marB="3892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8965">
                <a:tc>
                  <a:txBody>
                    <a:bodyPr/>
                    <a:lstStyle/>
                    <a:p>
                      <a:r>
                        <a:rPr lang="pt-BR" dirty="0" smtClean="0"/>
                        <a:t>100.0%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100.0%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96.2%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8965">
                <a:tc>
                  <a:txBody>
                    <a:bodyPr/>
                    <a:lstStyle/>
                    <a:p>
                      <a:r>
                        <a:rPr lang="pt-BR" dirty="0" smtClean="0"/>
                        <a:t>66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8965">
                <a:tc>
                  <a:txBody>
                    <a:bodyPr/>
                    <a:lstStyle/>
                    <a:p>
                      <a:r>
                        <a:rPr lang="pt-BR" dirty="0" smtClean="0"/>
                        <a:t>66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827164005"/>
              </p:ext>
            </p:extLst>
          </p:nvPr>
        </p:nvGraphicFramePr>
        <p:xfrm>
          <a:off x="457200" y="1772816"/>
          <a:ext cx="505090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Marcador de contenido 2"/>
          <p:cNvSpPr txBox="1">
            <a:spLocks/>
          </p:cNvSpPr>
          <p:nvPr/>
        </p:nvSpPr>
        <p:spPr>
          <a:xfrm>
            <a:off x="457200" y="5440362"/>
            <a:ext cx="5050904" cy="868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b="1" dirty="0"/>
              <a:t>Figura 4</a:t>
            </a:r>
            <a:r>
              <a:rPr lang="pt-BR" sz="2800" dirty="0"/>
              <a:t>: Gráfico da proporção de mulheres com registro adequado da mamografia.</a:t>
            </a:r>
          </a:p>
          <a:p>
            <a:pPr marL="0" indent="0">
              <a:buNone/>
            </a:pPr>
            <a:r>
              <a:rPr lang="pt-BR" sz="2800" b="1" dirty="0"/>
              <a:t>Fonte</a:t>
            </a:r>
            <a:r>
              <a:rPr lang="pt-BR" sz="2800" dirty="0"/>
              <a:t>: Planilha de coleta de dados da UBS.</a:t>
            </a:r>
          </a:p>
        </p:txBody>
      </p:sp>
    </p:spTree>
    <p:extLst>
      <p:ext uri="{BB962C8B-B14F-4D97-AF65-F5344CB8AC3E}">
        <p14:creationId xmlns:p14="http://schemas.microsoft.com/office/powerpoint/2010/main" val="30796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5 - Meta </a:t>
            </a:r>
            <a:r>
              <a:rPr lang="pt-BR" dirty="0" smtClean="0"/>
              <a:t>5.1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 smtClean="0"/>
              <a:t>Objetivo 5</a:t>
            </a:r>
            <a:r>
              <a:rPr lang="pt-BR" sz="2800" dirty="0" smtClean="0"/>
              <a:t>: </a:t>
            </a:r>
            <a:r>
              <a:rPr lang="pt-BR" sz="2800" dirty="0"/>
              <a:t>Mapear as mulheres de risco para câncer de colo de útero e de </a:t>
            </a:r>
            <a:r>
              <a:rPr lang="pt-BR" sz="2800" dirty="0" smtClean="0"/>
              <a:t>mama.</a:t>
            </a:r>
            <a:endParaRPr lang="pt-BR" sz="2800" dirty="0"/>
          </a:p>
          <a:p>
            <a:pPr marL="400050" lvl="1" indent="0">
              <a:buNone/>
            </a:pPr>
            <a:r>
              <a:rPr lang="pt-BR" b="1" dirty="0"/>
              <a:t>Meta </a:t>
            </a:r>
            <a:r>
              <a:rPr lang="pt-BR" b="1" dirty="0" smtClean="0"/>
              <a:t>5.1</a:t>
            </a:r>
            <a:r>
              <a:rPr lang="pt-BR" dirty="0" smtClean="0"/>
              <a:t>: </a:t>
            </a:r>
            <a:r>
              <a:rPr lang="pt-BR" dirty="0"/>
              <a:t>Pesquisar sinais de alerta para câncer de colo de útero em 100% das mulheres entre 25 e 64 anos (Dor e sangramento após relação sexual e/ou corrimento vaginal excessivo</a:t>
            </a:r>
            <a:r>
              <a:rPr lang="pt-BR" dirty="0" smtClean="0"/>
              <a:t>).</a:t>
            </a:r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r>
              <a:rPr lang="pt-BR" sz="2800" dirty="0"/>
              <a:t>Neste indicador cumprimos as metas </a:t>
            </a:r>
            <a:r>
              <a:rPr lang="pt-BR" sz="2800" dirty="0" smtClean="0"/>
              <a:t>traçadas, </a:t>
            </a:r>
            <a:r>
              <a:rPr lang="pt-BR" sz="2800" dirty="0"/>
              <a:t>pois o </a:t>
            </a:r>
            <a:r>
              <a:rPr lang="pt-BR" sz="2800" dirty="0" smtClean="0"/>
              <a:t>número </a:t>
            </a:r>
            <a:r>
              <a:rPr lang="pt-BR" sz="2800" dirty="0"/>
              <a:t>de mulheres cadastradas nos três meses foram pesquisadas e orientadas sobre os fatores, riscos de câncer de colo de </a:t>
            </a:r>
            <a:r>
              <a:rPr lang="pt-BR" sz="2800" dirty="0" smtClean="0"/>
              <a:t>útero.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469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5 - Meta </a:t>
            </a:r>
            <a:r>
              <a:rPr lang="pt-BR" dirty="0" smtClean="0"/>
              <a:t>5.2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Meta </a:t>
            </a:r>
            <a:r>
              <a:rPr lang="pt-BR" sz="2800" b="1" dirty="0" smtClean="0"/>
              <a:t>5.2</a:t>
            </a:r>
            <a:r>
              <a:rPr lang="pt-BR" sz="2800" dirty="0" smtClean="0"/>
              <a:t>: </a:t>
            </a:r>
            <a:r>
              <a:rPr lang="pt-BR" sz="2800" dirty="0"/>
              <a:t>Realizar avaliação de risco para câncer de mama em 100% das mulheres entre 50 e 69 </a:t>
            </a:r>
            <a:r>
              <a:rPr lang="pt-BR" sz="2800" dirty="0" smtClean="0"/>
              <a:t>anos.</a:t>
            </a:r>
            <a:endParaRPr lang="pt-BR" sz="2800" dirty="0" smtClean="0"/>
          </a:p>
          <a:p>
            <a:endParaRPr lang="pt-BR" sz="2800" dirty="0"/>
          </a:p>
          <a:p>
            <a:pPr marL="0" indent="0">
              <a:buNone/>
            </a:pPr>
            <a:r>
              <a:rPr lang="pt-BR" sz="2800" dirty="0"/>
              <a:t>No terceiro mês não foi cumprido essa meta pois de 105 mulheres só em 104 foi feita avaliação de risco . Nessa usuária que ficou com essa pendência no momento do atendimento não foi feito o cadastramento correto. </a:t>
            </a:r>
            <a:r>
              <a:rPr lang="pt-BR" sz="2800" dirty="0" smtClean="0"/>
              <a:t>Como </a:t>
            </a:r>
            <a:r>
              <a:rPr lang="pt-BR" sz="2800" dirty="0"/>
              <a:t>ações e intervenções </a:t>
            </a:r>
            <a:r>
              <a:rPr lang="pt-BR" sz="2800" dirty="0" smtClean="0"/>
              <a:t>formam </a:t>
            </a:r>
            <a:r>
              <a:rPr lang="pt-BR" sz="2800" dirty="0"/>
              <a:t>parte da rotina do serviço, este erro será </a:t>
            </a:r>
            <a:r>
              <a:rPr lang="pt-BR" sz="2800" dirty="0" smtClean="0"/>
              <a:t>corrigido.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683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</a:t>
            </a:r>
            <a:r>
              <a:rPr lang="pt-BR" dirty="0" smtClean="0"/>
              <a:t>5- </a:t>
            </a:r>
            <a:r>
              <a:rPr lang="pt-BR" dirty="0"/>
              <a:t>Meta </a:t>
            </a:r>
            <a:r>
              <a:rPr lang="pt-BR" dirty="0"/>
              <a:t>5</a:t>
            </a:r>
            <a:r>
              <a:rPr lang="pt-BR" dirty="0" smtClean="0"/>
              <a:t>.2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872089" y="2132856"/>
          <a:ext cx="2516334" cy="1403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7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7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7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724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Mês</a:t>
                      </a:r>
                      <a:r>
                        <a:rPr lang="pt-BR" sz="1500" baseline="0" dirty="0" smtClean="0"/>
                        <a:t> 1</a:t>
                      </a:r>
                      <a:endParaRPr lang="pt-BR" sz="1500" dirty="0"/>
                    </a:p>
                  </a:txBody>
                  <a:tcPr marL="77846" marR="77846" marT="38923" marB="38923"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Mês 2</a:t>
                      </a:r>
                      <a:endParaRPr lang="pt-BR" sz="1500" dirty="0"/>
                    </a:p>
                  </a:txBody>
                  <a:tcPr marL="77846" marR="77846" marT="38923" marB="38923"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Mês 3</a:t>
                      </a:r>
                      <a:endParaRPr lang="pt-BR" sz="1500" dirty="0"/>
                    </a:p>
                  </a:txBody>
                  <a:tcPr marL="77846" marR="77846" marT="38923" marB="3892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8965">
                <a:tc>
                  <a:txBody>
                    <a:bodyPr/>
                    <a:lstStyle/>
                    <a:p>
                      <a:r>
                        <a:rPr lang="pt-BR" dirty="0" smtClean="0"/>
                        <a:t>100.0%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100.0%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99.0%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8965">
                <a:tc>
                  <a:txBody>
                    <a:bodyPr/>
                    <a:lstStyle/>
                    <a:p>
                      <a:r>
                        <a:rPr lang="pt-BR" dirty="0" smtClean="0"/>
                        <a:t>66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104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8965">
                <a:tc>
                  <a:txBody>
                    <a:bodyPr/>
                    <a:lstStyle/>
                    <a:p>
                      <a:r>
                        <a:rPr lang="pt-BR" dirty="0" smtClean="0"/>
                        <a:t>66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647965845"/>
              </p:ext>
            </p:extLst>
          </p:nvPr>
        </p:nvGraphicFramePr>
        <p:xfrm>
          <a:off x="457200" y="1772816"/>
          <a:ext cx="505090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Marcador de contenido 2"/>
          <p:cNvSpPr txBox="1">
            <a:spLocks/>
          </p:cNvSpPr>
          <p:nvPr/>
        </p:nvSpPr>
        <p:spPr>
          <a:xfrm>
            <a:off x="457200" y="5440362"/>
            <a:ext cx="5050904" cy="868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b="1" dirty="0"/>
              <a:t>Figura 5</a:t>
            </a:r>
            <a:r>
              <a:rPr lang="pt-BR" sz="2800" dirty="0"/>
              <a:t>: Gráfico da proporção de mulheres entre 50 e 69 anos com avaliação de risco para câncer de mama.</a:t>
            </a:r>
          </a:p>
          <a:p>
            <a:pPr marL="0" indent="0">
              <a:buNone/>
            </a:pPr>
            <a:r>
              <a:rPr lang="pt-BR" sz="2800" dirty="0"/>
              <a:t>Fonte: Planilha de coleta de dados da UBS</a:t>
            </a:r>
          </a:p>
        </p:txBody>
      </p:sp>
    </p:spTree>
    <p:extLst>
      <p:ext uri="{BB962C8B-B14F-4D97-AF65-F5344CB8AC3E}">
        <p14:creationId xmlns:p14="http://schemas.microsoft.com/office/powerpoint/2010/main" val="79663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6 - Meta </a:t>
            </a:r>
            <a:r>
              <a:rPr lang="pt-BR" dirty="0" smtClean="0"/>
              <a:t>6.1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/>
              <a:t>Objetivo </a:t>
            </a:r>
            <a:r>
              <a:rPr lang="pt-BR" sz="2800" b="1" dirty="0" smtClean="0"/>
              <a:t>6</a:t>
            </a:r>
            <a:r>
              <a:rPr lang="pt-BR" sz="2800" dirty="0" smtClean="0"/>
              <a:t>: </a:t>
            </a:r>
            <a:r>
              <a:rPr lang="pt-BR" sz="2800" dirty="0"/>
              <a:t>Promoção de </a:t>
            </a:r>
            <a:r>
              <a:rPr lang="pt-BR" sz="2800" dirty="0" smtClean="0"/>
              <a:t>saúde.</a:t>
            </a:r>
          </a:p>
          <a:p>
            <a:pPr marL="0" indent="0">
              <a:buNone/>
            </a:pPr>
            <a:endParaRPr lang="pt-BR" sz="2800" dirty="0"/>
          </a:p>
          <a:p>
            <a:pPr marL="400050" lvl="1" indent="0">
              <a:buNone/>
            </a:pPr>
            <a:r>
              <a:rPr lang="pt-BR" b="1" dirty="0"/>
              <a:t>Meta 6.1</a:t>
            </a:r>
            <a:r>
              <a:rPr lang="pt-BR" dirty="0"/>
              <a:t>: </a:t>
            </a:r>
            <a:r>
              <a:rPr lang="pt-BR" dirty="0" smtClean="0"/>
              <a:t>Orientar </a:t>
            </a:r>
            <a:r>
              <a:rPr lang="pt-BR" dirty="0"/>
              <a:t>100% das mulheres cadastras sobre doenças sexualmente transmissíveis  (DST) </a:t>
            </a:r>
            <a:r>
              <a:rPr lang="pt-BR" dirty="0" smtClean="0"/>
              <a:t>e </a:t>
            </a:r>
            <a:r>
              <a:rPr lang="pt-BR" dirty="0"/>
              <a:t>fatores de risco para câncer de colo de útero.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/>
              <a:t>Neste indicador do total de mulheres cadastradas em cada um dos meses todas foram orientadas sobre DST. O trabalho foi muito importante na promoção desta doença.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95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6 - Meta </a:t>
            </a:r>
            <a:r>
              <a:rPr lang="pt-BR" dirty="0" smtClean="0"/>
              <a:t>6.2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b="1" dirty="0"/>
              <a:t>Objetivo </a:t>
            </a:r>
            <a:r>
              <a:rPr lang="pt-BR" sz="2800" b="1" dirty="0" smtClean="0"/>
              <a:t>6</a:t>
            </a:r>
            <a:r>
              <a:rPr lang="pt-BR" sz="2800" dirty="0" smtClean="0"/>
              <a:t>: </a:t>
            </a:r>
            <a:r>
              <a:rPr lang="pt-BR" sz="2800" dirty="0"/>
              <a:t>Promoção de </a:t>
            </a:r>
            <a:r>
              <a:rPr lang="pt-BR" sz="2800" dirty="0" smtClean="0"/>
              <a:t>saúde.</a:t>
            </a:r>
            <a:endParaRPr lang="pt-BR" sz="2800" dirty="0"/>
          </a:p>
          <a:p>
            <a:pPr marL="400050" lvl="1" indent="0">
              <a:buNone/>
            </a:pPr>
            <a:r>
              <a:rPr lang="pt-BR" b="1" dirty="0"/>
              <a:t>Meta 6.2</a:t>
            </a:r>
            <a:r>
              <a:rPr lang="pt-BR" dirty="0"/>
              <a:t>: </a:t>
            </a:r>
            <a:r>
              <a:rPr lang="pt-BR" dirty="0" smtClean="0"/>
              <a:t>Orientar </a:t>
            </a:r>
            <a:r>
              <a:rPr lang="pt-BR" dirty="0"/>
              <a:t>100% das mulheres cadastradas sobre doenças sexualmente transmissíveis (DST) e fatores de risco para câncer de </a:t>
            </a:r>
            <a:r>
              <a:rPr lang="pt-BR" dirty="0" smtClean="0"/>
              <a:t>mama.</a:t>
            </a:r>
            <a:endParaRPr lang="pt-BR" dirty="0"/>
          </a:p>
          <a:p>
            <a:endParaRPr lang="pt-BR" sz="2800" dirty="0" smtClean="0"/>
          </a:p>
          <a:p>
            <a:pPr marL="0" indent="0">
              <a:buNone/>
            </a:pPr>
            <a:r>
              <a:rPr lang="pt-BR" sz="2800" dirty="0"/>
              <a:t>Neste indicador não foi possível alcançar 100% porque houve duas mulheres que depois de realizar exames não continuaram para fazer a consulta onde era orientado sobre DTS em visitas domiciliares n conseguimos encontrá-las. Continuaremos em busca para a resolução da </a:t>
            </a:r>
            <a:r>
              <a:rPr lang="pt-BR" sz="2800" dirty="0" smtClean="0"/>
              <a:t>pendência.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208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Resultados: Objetivo 6 - Meta </a:t>
            </a:r>
            <a:r>
              <a:rPr lang="pt-BR" dirty="0" smtClean="0"/>
              <a:t>6.2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872089" y="2132856"/>
          <a:ext cx="2516334" cy="1403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7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7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7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724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Mês</a:t>
                      </a:r>
                      <a:r>
                        <a:rPr lang="pt-BR" sz="1500" baseline="0" dirty="0" smtClean="0"/>
                        <a:t> 1</a:t>
                      </a:r>
                      <a:endParaRPr lang="pt-BR" sz="1500" dirty="0"/>
                    </a:p>
                  </a:txBody>
                  <a:tcPr marL="77846" marR="77846" marT="38923" marB="38923"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Mês 2</a:t>
                      </a:r>
                      <a:endParaRPr lang="pt-BR" sz="1500" dirty="0"/>
                    </a:p>
                  </a:txBody>
                  <a:tcPr marL="77846" marR="77846" marT="38923" marB="38923"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Mês 3</a:t>
                      </a:r>
                      <a:endParaRPr lang="pt-BR" sz="1500" dirty="0"/>
                    </a:p>
                  </a:txBody>
                  <a:tcPr marL="77846" marR="77846" marT="38923" marB="3892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8965">
                <a:tc>
                  <a:txBody>
                    <a:bodyPr/>
                    <a:lstStyle/>
                    <a:p>
                      <a:r>
                        <a:rPr lang="pt-BR" dirty="0" smtClean="0"/>
                        <a:t>100.0%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98.8%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98.1%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8965">
                <a:tc>
                  <a:txBody>
                    <a:bodyPr/>
                    <a:lstStyle/>
                    <a:p>
                      <a:r>
                        <a:rPr lang="pt-BR" dirty="0" smtClean="0"/>
                        <a:t>66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8965">
                <a:tc>
                  <a:txBody>
                    <a:bodyPr/>
                    <a:lstStyle/>
                    <a:p>
                      <a:r>
                        <a:rPr lang="pt-BR" dirty="0" smtClean="0"/>
                        <a:t>66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4021332570"/>
              </p:ext>
            </p:extLst>
          </p:nvPr>
        </p:nvGraphicFramePr>
        <p:xfrm>
          <a:off x="457200" y="1772816"/>
          <a:ext cx="505090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Marcador de contenido 2"/>
          <p:cNvSpPr txBox="1">
            <a:spLocks/>
          </p:cNvSpPr>
          <p:nvPr/>
        </p:nvSpPr>
        <p:spPr>
          <a:xfrm>
            <a:off x="457200" y="5440362"/>
            <a:ext cx="5050904" cy="868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b="1" dirty="0"/>
              <a:t>Figura 6</a:t>
            </a:r>
            <a:r>
              <a:rPr lang="pt-BR" sz="2800" dirty="0"/>
              <a:t>: Gráfico da proporção de mulheres entre 50 e 69 anos orientadas sobre DST e fatores de risco para câncer de mama.    </a:t>
            </a:r>
          </a:p>
          <a:p>
            <a:pPr marL="0" indent="0">
              <a:buNone/>
            </a:pPr>
            <a:r>
              <a:rPr lang="pt-BR" sz="2800" dirty="0"/>
              <a:t>Fonte: Planilha de coleta de dados da UBS.</a:t>
            </a:r>
          </a:p>
        </p:txBody>
      </p:sp>
    </p:spTree>
    <p:extLst>
      <p:ext uri="{BB962C8B-B14F-4D97-AF65-F5344CB8AC3E}">
        <p14:creationId xmlns:p14="http://schemas.microsoft.com/office/powerpoint/2010/main" val="105931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Importância da intervenção para </a:t>
            </a:r>
            <a:r>
              <a:rPr lang="pt-BR" dirty="0" smtClean="0"/>
              <a:t>equipe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Capacitação da equipe para o uso do protocolo do MS;</a:t>
            </a:r>
          </a:p>
          <a:p>
            <a:r>
              <a:rPr lang="pt-BR" sz="2800" dirty="0"/>
              <a:t>Fortalecimento do trabalho multiprofissional;</a:t>
            </a:r>
          </a:p>
          <a:p>
            <a:r>
              <a:rPr lang="pt-BR" sz="2800" dirty="0"/>
              <a:t>O trabalho dos ACS foi fundamental; </a:t>
            </a:r>
          </a:p>
          <a:p>
            <a:r>
              <a:rPr lang="pt-BR" sz="2800" dirty="0"/>
              <a:t>A enfermeira e o médico qualificaram suas ações técnicas;</a:t>
            </a:r>
          </a:p>
          <a:p>
            <a:r>
              <a:rPr lang="pt-BR" sz="2800" dirty="0"/>
              <a:t>A forma de trabalho se modificou melhorando a qualidade e quantidade de atendimentos;</a:t>
            </a:r>
          </a:p>
          <a:p>
            <a:r>
              <a:rPr lang="pt-BR" sz="2800" dirty="0"/>
              <a:t>Reforçou responsabilidades;</a:t>
            </a:r>
          </a:p>
          <a:p>
            <a:r>
              <a:rPr lang="pt-BR" sz="2800" dirty="0"/>
              <a:t>Os profissionais ficaram muito satisfeitos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3781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Importância da intervenção para a </a:t>
            </a:r>
            <a:r>
              <a:rPr lang="pt-BR" dirty="0" smtClean="0"/>
              <a:t>comunidade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Compreensão da comunidade sobre o serviço</a:t>
            </a:r>
            <a:r>
              <a:rPr lang="pt-BR" sz="2800" dirty="0" smtClean="0"/>
              <a:t>;</a:t>
            </a:r>
            <a:endParaRPr lang="pt-BR" sz="2800" dirty="0"/>
          </a:p>
          <a:p>
            <a:r>
              <a:rPr lang="pt-BR" sz="2800" dirty="0"/>
              <a:t>Melhor utilização dos serviços por parte da comunidade</a:t>
            </a:r>
            <a:r>
              <a:rPr lang="pt-BR" sz="2800" dirty="0" smtClean="0"/>
              <a:t>;</a:t>
            </a:r>
            <a:endParaRPr lang="pt-BR" sz="2800" dirty="0"/>
          </a:p>
          <a:p>
            <a:r>
              <a:rPr lang="pt-BR" sz="2800" dirty="0"/>
              <a:t>Engajamento das usuárias e entendimento para a realização da coleta de </a:t>
            </a:r>
            <a:r>
              <a:rPr lang="pt-BR" sz="2800" dirty="0" err="1"/>
              <a:t>citopatológico</a:t>
            </a:r>
            <a:r>
              <a:rPr lang="pt-BR" sz="2800" dirty="0"/>
              <a:t> e a mamografia</a:t>
            </a:r>
            <a:r>
              <a:rPr lang="pt-BR" sz="2800" dirty="0" smtClean="0"/>
              <a:t>;</a:t>
            </a:r>
            <a:endParaRPr lang="pt-BR" sz="2800" dirty="0"/>
          </a:p>
          <a:p>
            <a:r>
              <a:rPr lang="pt-BR" sz="2800" dirty="0"/>
              <a:t>Fortalecimento da promoção da saúde e das ações de prevenção de doenças direcionadas às mulheres da área de abrangência</a:t>
            </a:r>
            <a:r>
              <a:rPr lang="pt-BR" sz="2800" dirty="0" smtClean="0"/>
              <a:t>;</a:t>
            </a:r>
            <a:endParaRPr lang="pt-BR" sz="2800" dirty="0"/>
          </a:p>
          <a:p>
            <a:r>
              <a:rPr lang="pt-BR" sz="2800" dirty="0"/>
              <a:t>Satisfação das </a:t>
            </a:r>
            <a:r>
              <a:rPr lang="pt-BR" sz="2800" dirty="0" smtClean="0"/>
              <a:t>usuárias.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418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Viabilidade de incorporar a intervenção na rotina do </a:t>
            </a:r>
            <a:r>
              <a:rPr lang="pt-BR" dirty="0" smtClean="0"/>
              <a:t>serviço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As </a:t>
            </a:r>
            <a:r>
              <a:rPr lang="pt-BR" sz="2800" dirty="0"/>
              <a:t>ações de intervenção com as mulheres entre 25-64 anos e 50-69 anos de idade já faz parte da rotina de trabalho da UBS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Continuaremos com a pesquisa ativa de mulheres do programa, das usuárias faltosas as consultas conforme a periodicidade recomendada.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674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000" dirty="0" err="1"/>
              <a:t>Caracterização</a:t>
            </a:r>
            <a:r>
              <a:rPr lang="es-MX" sz="4000" dirty="0"/>
              <a:t> do </a:t>
            </a:r>
            <a:r>
              <a:rPr lang="es-MX" sz="4000" dirty="0" err="1"/>
              <a:t>município</a:t>
            </a:r>
            <a:r>
              <a:rPr lang="es-MX" sz="4000" dirty="0"/>
              <a:t> </a:t>
            </a:r>
            <a:r>
              <a:rPr lang="es-MX" sz="4000" dirty="0" err="1"/>
              <a:t>Curralinhos</a:t>
            </a:r>
            <a:r>
              <a:rPr lang="es-MX" sz="4000" dirty="0"/>
              <a:t>/Piauí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11349"/>
            <a:ext cx="7931224" cy="4525963"/>
          </a:xfrm>
        </p:spPr>
        <p:txBody>
          <a:bodyPr>
            <a:normAutofit/>
          </a:bodyPr>
          <a:lstStyle/>
          <a:p>
            <a:r>
              <a:rPr lang="pt-BR" sz="2800" dirty="0"/>
              <a:t> Alto índice de analfabetismo</a:t>
            </a:r>
            <a:r>
              <a:rPr lang="pt-BR" sz="2800" dirty="0" smtClean="0"/>
              <a:t>;</a:t>
            </a:r>
            <a:endParaRPr lang="pt-BR" sz="2800" dirty="0"/>
          </a:p>
          <a:p>
            <a:r>
              <a:rPr lang="pt-BR" sz="2800" dirty="0"/>
              <a:t>Há coleta pública dos lixos</a:t>
            </a:r>
            <a:r>
              <a:rPr lang="pt-BR" sz="2800" dirty="0" smtClean="0"/>
              <a:t>;</a:t>
            </a:r>
            <a:endParaRPr lang="pt-BR" sz="2800" dirty="0"/>
          </a:p>
          <a:p>
            <a:r>
              <a:rPr lang="pt-BR" sz="2800" dirty="0"/>
              <a:t> O abastecimento de água é pela rede pública, contudo, a água não é tratada em toda a área;  </a:t>
            </a:r>
          </a:p>
          <a:p>
            <a:r>
              <a:rPr lang="pt-BR" sz="2800" dirty="0"/>
              <a:t>Conselho municipal de saúde atuante</a:t>
            </a:r>
            <a:r>
              <a:rPr lang="pt-BR" sz="2800" dirty="0" smtClean="0"/>
              <a:t>;</a:t>
            </a:r>
            <a:endParaRPr lang="pt-BR" sz="2800" dirty="0"/>
          </a:p>
          <a:p>
            <a:r>
              <a:rPr lang="pt-BR" sz="2800" dirty="0"/>
              <a:t>O município não conta com: Farmácia popular; Unidade de Pronto Atendimento e não existe documento de referência e contra referência. </a:t>
            </a:r>
          </a:p>
        </p:txBody>
      </p:sp>
    </p:spTree>
    <p:extLst>
      <p:ext uri="{BB962C8B-B14F-4D97-AF65-F5344CB8AC3E}">
        <p14:creationId xmlns:p14="http://schemas.microsoft.com/office/powerpoint/2010/main" val="125516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Viabilidade de incorporar a intervenção na rotina do </a:t>
            </a:r>
            <a:r>
              <a:rPr lang="pt-BR" dirty="0" smtClean="0"/>
              <a:t>serviço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800" dirty="0"/>
              <a:t>Continuar insistindo com o gestor municipal sobre  a maior rapidez no resultado dos </a:t>
            </a:r>
            <a:r>
              <a:rPr lang="pt-BR" sz="2800" dirty="0" smtClean="0"/>
              <a:t>exames.</a:t>
            </a:r>
            <a:endParaRPr lang="pt-BR" sz="2800" dirty="0"/>
          </a:p>
          <a:p>
            <a:endParaRPr lang="pt-BR" sz="2800" dirty="0"/>
          </a:p>
          <a:p>
            <a:r>
              <a:rPr lang="pt-BR" sz="2800" dirty="0"/>
              <a:t>Continuaremos adequando nossas atividades no dia a dia as necessidades de </a:t>
            </a:r>
            <a:r>
              <a:rPr lang="pt-BR" sz="2800" dirty="0" smtClean="0"/>
              <a:t>saúde </a:t>
            </a:r>
            <a:r>
              <a:rPr lang="pt-BR" sz="2800" dirty="0"/>
              <a:t>da comunidade para que possamos fazer um trabalho melhor e assim conseguir um melhor </a:t>
            </a:r>
            <a:r>
              <a:rPr lang="pt-BR" sz="2800" dirty="0" smtClean="0"/>
              <a:t>resultado.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75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Próximos Passos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Ampliar a cobertura de detecção precoce dos cânceres de colo de útero e de mama;  </a:t>
            </a:r>
          </a:p>
          <a:p>
            <a:r>
              <a:rPr lang="pt-BR" dirty="0"/>
              <a:t>Melhorar a qualidade da coleta de amostras do exame </a:t>
            </a:r>
            <a:r>
              <a:rPr lang="pt-BR" dirty="0" err="1"/>
              <a:t>citopatológico</a:t>
            </a:r>
            <a:r>
              <a:rPr lang="pt-BR" dirty="0"/>
              <a:t> de colo de útero</a:t>
            </a:r>
            <a:r>
              <a:rPr lang="pt-BR" dirty="0" smtClean="0"/>
              <a:t>;</a:t>
            </a:r>
            <a:endParaRPr lang="pt-BR" dirty="0"/>
          </a:p>
          <a:p>
            <a:r>
              <a:rPr lang="pt-BR" dirty="0"/>
              <a:t>Melhorar a adesão da população alvo ao programa</a:t>
            </a:r>
            <a:r>
              <a:rPr lang="pt-BR" dirty="0" smtClean="0"/>
              <a:t>;</a:t>
            </a:r>
            <a:endParaRPr lang="pt-BR" dirty="0"/>
          </a:p>
          <a:p>
            <a:r>
              <a:rPr lang="pt-BR" dirty="0"/>
              <a:t>Melhorar o registro das informações da coleta de exame </a:t>
            </a:r>
            <a:r>
              <a:rPr lang="pt-BR" dirty="0" err="1"/>
              <a:t>citopatológico</a:t>
            </a:r>
            <a:r>
              <a:rPr lang="pt-BR" dirty="0"/>
              <a:t> de colo de útero e da realização da mamografia na UBS</a:t>
            </a:r>
            <a:r>
              <a:rPr lang="pt-BR" dirty="0" smtClean="0"/>
              <a:t>;</a:t>
            </a:r>
            <a:endParaRPr lang="pt-BR" dirty="0"/>
          </a:p>
          <a:p>
            <a:r>
              <a:rPr lang="pt-BR" dirty="0"/>
              <a:t>Mapear sinais de alerta e fatores de risco para câncer de colo de útero e mama na população alvo na UBS</a:t>
            </a:r>
            <a:r>
              <a:rPr lang="pt-BR" dirty="0" smtClean="0"/>
              <a:t>;</a:t>
            </a:r>
            <a:endParaRPr lang="pt-BR" dirty="0"/>
          </a:p>
          <a:p>
            <a:r>
              <a:rPr lang="pt-BR" dirty="0"/>
              <a:t>Promover a saúde da população alvo para câncer de colo de útero e mama na UBS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773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Apêndice A - Panfletos entregues às mulheres sobre </a:t>
            </a:r>
            <a:r>
              <a:rPr lang="pt-BR" sz="2800" dirty="0" err="1"/>
              <a:t>auto-exame</a:t>
            </a:r>
            <a:r>
              <a:rPr lang="pt-BR" sz="2800" dirty="0"/>
              <a:t> e sinais de câncer de </a:t>
            </a:r>
            <a:r>
              <a:rPr lang="pt-BR" sz="2800" dirty="0" smtClean="0"/>
              <a:t>mama</a:t>
            </a:r>
            <a:endParaRPr lang="pt-BR" sz="28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16832"/>
            <a:ext cx="4114743" cy="3312368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9" t="3169" r="3715" b="3341"/>
          <a:stretch/>
        </p:blipFill>
        <p:spPr>
          <a:xfrm>
            <a:off x="4739684" y="1916832"/>
            <a:ext cx="3671188" cy="4608512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017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79512" y="5938191"/>
            <a:ext cx="1944216" cy="7920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04056" y="1551648"/>
            <a:ext cx="7772400" cy="1470025"/>
          </a:xfrm>
        </p:spPr>
        <p:txBody>
          <a:bodyPr>
            <a:noAutofit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Trabalho de Conclusão de Curso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4016" y="3645024"/>
            <a:ext cx="8892480" cy="1003176"/>
          </a:xfrm>
        </p:spPr>
        <p:txBody>
          <a:bodyPr>
            <a:noAutofit/>
          </a:bodyPr>
          <a:lstStyle/>
          <a:p>
            <a:r>
              <a:rPr lang="pt-BR" sz="2800" dirty="0"/>
              <a:t>Melhoria da atenção </a:t>
            </a:r>
            <a:r>
              <a:rPr lang="pt-BR" sz="2800" dirty="0" smtClean="0"/>
              <a:t>à </a:t>
            </a:r>
            <a:r>
              <a:rPr lang="pt-BR" sz="2800" dirty="0"/>
              <a:t>Saúde da mulher na prevenção e no controle dos cânceres de colo de útero e mama na USF de Curralinhos, município de Curralinhos/PI</a:t>
            </a:r>
            <a:endParaRPr lang="es-ES" sz="28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938191"/>
            <a:ext cx="2925445" cy="79208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407" y="5828850"/>
            <a:ext cx="1010769" cy="101076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849" y="5949280"/>
            <a:ext cx="2805655" cy="85704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44016" y="4851157"/>
            <a:ext cx="3923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Aluno</a:t>
            </a:r>
            <a:r>
              <a:rPr lang="pt-BR" sz="2400" dirty="0">
                <a:solidFill>
                  <a:schemeClr val="bg1"/>
                </a:solidFill>
              </a:rPr>
              <a:t>: Mario </a:t>
            </a:r>
            <a:r>
              <a:rPr lang="pt-BR" sz="2400" dirty="0" err="1">
                <a:solidFill>
                  <a:schemeClr val="bg1"/>
                </a:solidFill>
              </a:rPr>
              <a:t>Calzadilla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Matos</a:t>
            </a:r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>
                <a:solidFill>
                  <a:schemeClr val="bg1"/>
                </a:solidFill>
              </a:rPr>
              <a:t>Orientador: Ailton Gomes </a:t>
            </a:r>
            <a:r>
              <a:rPr lang="pt-BR" sz="2400" dirty="0" smtClean="0">
                <a:solidFill>
                  <a:schemeClr val="bg1"/>
                </a:solidFill>
              </a:rPr>
              <a:t>Brant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174432" y="5051211"/>
            <a:ext cx="2862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2400" dirty="0" smtClean="0">
                <a:solidFill>
                  <a:schemeClr val="bg1"/>
                </a:solidFill>
              </a:rPr>
              <a:t>Pelotas, 2016</a:t>
            </a:r>
            <a:endParaRPr lang="es-MX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4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/>
              <a:t>Caracterização</a:t>
            </a:r>
            <a:r>
              <a:rPr lang="es-MX" dirty="0"/>
              <a:t> do </a:t>
            </a:r>
            <a:r>
              <a:rPr lang="es-MX" dirty="0" err="1"/>
              <a:t>município</a:t>
            </a:r>
            <a:r>
              <a:rPr lang="es-MX" dirty="0"/>
              <a:t> </a:t>
            </a:r>
            <a:r>
              <a:rPr lang="es-MX" dirty="0" err="1" smtClean="0"/>
              <a:t>Curralinhos</a:t>
            </a:r>
            <a:r>
              <a:rPr lang="es-MX" dirty="0" smtClean="0"/>
              <a:t>/Piauí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/>
              <a:t>Sistema de Saúde:</a:t>
            </a:r>
          </a:p>
          <a:p>
            <a:r>
              <a:rPr lang="pt-BR" sz="3000" dirty="0" smtClean="0"/>
              <a:t>Um </a:t>
            </a:r>
            <a:r>
              <a:rPr lang="pt-BR" sz="3000" dirty="0" smtClean="0"/>
              <a:t>estabelecimento </a:t>
            </a:r>
            <a:r>
              <a:rPr lang="pt-BR" sz="3000" dirty="0"/>
              <a:t>de Saúde vinculado ao SUS</a:t>
            </a:r>
            <a:r>
              <a:rPr lang="pt-BR" sz="3000" dirty="0" smtClean="0"/>
              <a:t>.</a:t>
            </a:r>
            <a:endParaRPr lang="pt-BR" sz="3000" dirty="0"/>
          </a:p>
          <a:p>
            <a:r>
              <a:rPr lang="pt-BR" sz="3000" dirty="0" smtClean="0"/>
              <a:t>Duas Equipes </a:t>
            </a:r>
            <a:r>
              <a:rPr lang="pt-BR" sz="3000" dirty="0"/>
              <a:t>de Saúde da Família (ESF) cada </a:t>
            </a:r>
            <a:r>
              <a:rPr lang="pt-BR" sz="3000" dirty="0" smtClean="0"/>
              <a:t>uma composta </a:t>
            </a:r>
            <a:r>
              <a:rPr lang="pt-BR" sz="3000" dirty="0"/>
              <a:t>por dois médicos (um deles do PMMB </a:t>
            </a:r>
            <a:r>
              <a:rPr lang="pt-BR" sz="3000" dirty="0" smtClean="0"/>
              <a:t>cubano).</a:t>
            </a:r>
            <a:endParaRPr lang="pt-BR" sz="3000" dirty="0"/>
          </a:p>
          <a:p>
            <a:r>
              <a:rPr lang="pt-BR" sz="3000" dirty="0"/>
              <a:t>Possui um NASF com os seguintes </a:t>
            </a:r>
            <a:r>
              <a:rPr lang="pt-BR" sz="3000" dirty="0" smtClean="0"/>
              <a:t>profissionais: Educador </a:t>
            </a:r>
            <a:r>
              <a:rPr lang="pt-BR" sz="3000" dirty="0"/>
              <a:t>Físico, Fisioterapeuta, </a:t>
            </a:r>
            <a:r>
              <a:rPr lang="pt-BR" sz="3000" dirty="0" smtClean="0"/>
              <a:t>Nutricionista. </a:t>
            </a:r>
            <a:endParaRPr lang="pt-BR" sz="3000" dirty="0"/>
          </a:p>
          <a:p>
            <a:r>
              <a:rPr lang="pt-BR" sz="3000" dirty="0"/>
              <a:t>O município garante a realização de exames complementares que não são disponibilizados pelo SUS através de </a:t>
            </a:r>
            <a:r>
              <a:rPr lang="pt-BR" sz="3000" dirty="0" smtClean="0"/>
              <a:t>convênios </a:t>
            </a:r>
            <a:r>
              <a:rPr lang="pt-BR" sz="3000" dirty="0"/>
              <a:t>com </a:t>
            </a:r>
            <a:r>
              <a:rPr lang="pt-BR" sz="3000" dirty="0" smtClean="0"/>
              <a:t>clínicas </a:t>
            </a:r>
            <a:r>
              <a:rPr lang="pt-BR" sz="3000" dirty="0" smtClean="0"/>
              <a:t>particulares</a:t>
            </a:r>
            <a:r>
              <a:rPr lang="pt-BR" sz="3000" dirty="0"/>
              <a:t> </a:t>
            </a:r>
            <a:r>
              <a:rPr lang="pt-BR" sz="3000" dirty="0" smtClean="0"/>
              <a:t>e hospitais estaduais.</a:t>
            </a:r>
            <a:endParaRPr lang="es-ES" sz="3000" dirty="0" smtClean="0"/>
          </a:p>
          <a:p>
            <a:endParaRPr lang="es-ES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30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/>
              <a:t>Caracterização</a:t>
            </a:r>
            <a:r>
              <a:rPr lang="es-MX" dirty="0"/>
              <a:t> da </a:t>
            </a:r>
            <a:r>
              <a:rPr lang="es-MX" dirty="0" smtClean="0"/>
              <a:t>ESF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3861048"/>
            <a:ext cx="7931224" cy="1584176"/>
          </a:xfrm>
        </p:spPr>
        <p:txBody>
          <a:bodyPr>
            <a:normAutofit/>
          </a:bodyPr>
          <a:lstStyle/>
          <a:p>
            <a:r>
              <a:rPr lang="pt-BR" sz="2800" dirty="0"/>
              <a:t>Equipe: um médico, seis ACS, uma enfermeira, uma técnica de enfermagem, um odontólogo e uma auxiliar de odontologia, uma administradora, três vigias </a:t>
            </a:r>
            <a:r>
              <a:rPr lang="pt-BR" sz="2800" dirty="0" smtClean="0"/>
              <a:t>e </a:t>
            </a:r>
            <a:r>
              <a:rPr lang="pt-BR" sz="2800" dirty="0"/>
              <a:t>três auxiliares de limpeza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grpSp>
        <p:nvGrpSpPr>
          <p:cNvPr id="5" name="Grupo 4"/>
          <p:cNvGrpSpPr/>
          <p:nvPr/>
        </p:nvGrpSpPr>
        <p:grpSpPr>
          <a:xfrm>
            <a:off x="457200" y="1844824"/>
            <a:ext cx="7931224" cy="1224136"/>
            <a:chOff x="38" y="204501"/>
            <a:chExt cx="3706108" cy="691200"/>
          </a:xfrm>
        </p:grpSpPr>
        <p:sp>
          <p:nvSpPr>
            <p:cNvPr id="6" name="Rectángulo 5"/>
            <p:cNvSpPr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uadroTexto 6"/>
            <p:cNvSpPr txBox="1"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r>
                <a:rPr lang="pt-BR" sz="2800" dirty="0" smtClean="0"/>
                <a:t>UBS </a:t>
              </a:r>
              <a:r>
                <a:rPr lang="pt-BR" sz="2800" dirty="0"/>
                <a:t>Enfermeira </a:t>
              </a:r>
              <a:r>
                <a:rPr lang="pt-BR" sz="2800" dirty="0" err="1"/>
                <a:t>Dudú</a:t>
              </a:r>
              <a:r>
                <a:rPr lang="pt-BR" sz="2800" dirty="0"/>
                <a:t>, Curralinhos, Piauí. </a:t>
              </a:r>
            </a:p>
            <a:p>
              <a:r>
                <a:rPr lang="pt-BR" sz="2800" b="1" dirty="0"/>
                <a:t>População</a:t>
              </a:r>
              <a:r>
                <a:rPr lang="pt-BR" sz="2800" dirty="0"/>
                <a:t>: 4183 habitantes  - </a:t>
              </a:r>
              <a:r>
                <a:rPr lang="pt-BR" sz="2800" b="1" dirty="0"/>
                <a:t>Famílias cadastradas</a:t>
              </a:r>
              <a:r>
                <a:rPr lang="pt-BR" sz="2800" dirty="0"/>
                <a:t>: </a:t>
              </a:r>
              <a:r>
                <a:rPr lang="pt-BR" sz="2800" dirty="0" smtClean="0"/>
                <a:t>538</a:t>
              </a:r>
              <a:endParaRPr lang="pt-BR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94793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Caracterização das Ações da </a:t>
            </a:r>
            <a:r>
              <a:rPr lang="pt-BR" dirty="0" smtClean="0"/>
              <a:t>ESF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56184"/>
            <a:ext cx="4258816" cy="492514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pt-BR" sz="3600" b="1" dirty="0" smtClean="0"/>
              <a:t>Sistema de Saúde:</a:t>
            </a:r>
          </a:p>
          <a:p>
            <a:pPr algn="ctr"/>
            <a:r>
              <a:rPr lang="pt-BR" dirty="0" smtClean="0"/>
              <a:t>Vacinas</a:t>
            </a:r>
            <a:r>
              <a:rPr lang="pt-BR" dirty="0"/>
              <a:t>;  </a:t>
            </a:r>
          </a:p>
          <a:p>
            <a:pPr algn="ctr"/>
            <a:r>
              <a:rPr lang="pt-BR" dirty="0"/>
              <a:t>Pré-natal; </a:t>
            </a:r>
          </a:p>
          <a:p>
            <a:pPr algn="ctr"/>
            <a:r>
              <a:rPr lang="pt-BR" dirty="0"/>
              <a:t>Puericulturas;</a:t>
            </a:r>
          </a:p>
          <a:p>
            <a:pPr algn="ctr"/>
            <a:r>
              <a:rPr lang="pt-BR" dirty="0"/>
              <a:t>Atendimentos aos idosos; </a:t>
            </a:r>
          </a:p>
          <a:p>
            <a:pPr algn="ctr"/>
            <a:r>
              <a:rPr lang="pt-BR" dirty="0"/>
              <a:t>Atendimento odontológico; </a:t>
            </a:r>
          </a:p>
          <a:p>
            <a:pPr algn="ctr"/>
            <a:r>
              <a:rPr lang="pt-BR" dirty="0"/>
              <a:t>Atendimento aos hipertensos e diabéticos; </a:t>
            </a:r>
          </a:p>
          <a:p>
            <a:pPr algn="ctr"/>
            <a:r>
              <a:rPr lang="pt-BR" dirty="0"/>
              <a:t>Atendimento às crianças e adolescentes;</a:t>
            </a:r>
          </a:p>
          <a:p>
            <a:pPr algn="ctr"/>
            <a:r>
              <a:rPr lang="pt-BR" b="1" dirty="0"/>
              <a:t>Prevenção dos cânceres de colo de útero e mama.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4932040" y="1988840"/>
            <a:ext cx="3456384" cy="2088232"/>
            <a:chOff x="38" y="204501"/>
            <a:chExt cx="3706108" cy="691200"/>
          </a:xfrm>
        </p:grpSpPr>
        <p:sp>
          <p:nvSpPr>
            <p:cNvPr id="6" name="Rectángulo 5"/>
            <p:cNvSpPr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uadroTexto 6"/>
            <p:cNvSpPr txBox="1"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r>
                <a:rPr lang="pt-BR" sz="2400" dirty="0"/>
                <a:t>Atenção integral à saúde;</a:t>
              </a:r>
            </a:p>
            <a:p>
              <a:r>
                <a:rPr lang="pt-BR" sz="2400" dirty="0"/>
                <a:t>Ações individuais e coletivas;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t-BR" sz="2400" dirty="0"/>
                <a:t>Trabalho em equipe;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t-BR" sz="2400" dirty="0"/>
                <a:t>Participação social;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t-BR" sz="2400" dirty="0"/>
                <a:t>Visitas domiciliares.</a:t>
              </a: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4945608" y="4293096"/>
            <a:ext cx="3456384" cy="2088232"/>
            <a:chOff x="38" y="204501"/>
            <a:chExt cx="3706108" cy="691200"/>
          </a:xfrm>
        </p:grpSpPr>
        <p:sp>
          <p:nvSpPr>
            <p:cNvPr id="9" name="Rectángulo 8"/>
            <p:cNvSpPr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uadroTexto 9"/>
            <p:cNvSpPr txBox="1"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t-BR" sz="2400" dirty="0"/>
                <a:t>Fundamentos das ações: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t-BR" sz="2400" dirty="0"/>
                <a:t>Promoção da Saúde;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t-BR" sz="2400" dirty="0"/>
                <a:t>Prevenção de Doenças;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t-BR" sz="2400" dirty="0"/>
                <a:t>Protocolos Clínicos do Ministério da Saúde.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695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Caracterização da Estrutura da UBS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8600" y="1600200"/>
            <a:ext cx="8159824" cy="485313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dirty="0"/>
              <a:t> </a:t>
            </a:r>
            <a:r>
              <a:rPr lang="pt-BR" sz="3400" dirty="0"/>
              <a:t>A estrutura física atual da UBS é grande, contando com boa ventilação e iluminação.</a:t>
            </a:r>
            <a:endParaRPr lang="es-ES" sz="34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s-ES" sz="3400" b="1" dirty="0"/>
              <a:t>Área física:</a:t>
            </a:r>
            <a:endParaRPr lang="es-ES" sz="3400" b="1" dirty="0" smtClean="0"/>
          </a:p>
          <a:p>
            <a:r>
              <a:rPr lang="pt-BR" sz="3400" dirty="0"/>
              <a:t>Dois consultórios  (um é utilizado pela médica);</a:t>
            </a:r>
          </a:p>
          <a:p>
            <a:r>
              <a:rPr lang="pt-BR" sz="3400" dirty="0"/>
              <a:t>Recepção onde se faz o acolhimento dos usuários, já que não temos sala de acolhimento;</a:t>
            </a:r>
          </a:p>
          <a:p>
            <a:r>
              <a:rPr lang="pt-BR" sz="3400" dirty="0"/>
              <a:t>Sala de enfermagem;</a:t>
            </a:r>
          </a:p>
          <a:p>
            <a:r>
              <a:rPr lang="pt-BR" sz="3400" dirty="0"/>
              <a:t>Sala de vacina;</a:t>
            </a:r>
          </a:p>
          <a:p>
            <a:r>
              <a:rPr lang="pt-BR" sz="3400" dirty="0"/>
              <a:t>Sala de odontologia; </a:t>
            </a:r>
          </a:p>
          <a:p>
            <a:r>
              <a:rPr lang="pt-BR" sz="3400" dirty="0"/>
              <a:t>Sala de curativo; </a:t>
            </a:r>
          </a:p>
          <a:p>
            <a:r>
              <a:rPr lang="pt-BR" sz="3400" dirty="0"/>
              <a:t>Quatro banheiros;</a:t>
            </a:r>
          </a:p>
          <a:p>
            <a:r>
              <a:rPr lang="pt-BR" sz="3400" dirty="0"/>
              <a:t>Uma farmácia</a:t>
            </a:r>
            <a:r>
              <a:rPr lang="pt-BR" sz="3400" dirty="0" smtClean="0"/>
              <a:t>.</a:t>
            </a:r>
            <a:endParaRPr lang="es-ES" sz="3400" dirty="0" smtClean="0"/>
          </a:p>
        </p:txBody>
      </p:sp>
    </p:spTree>
    <p:extLst>
      <p:ext uri="{BB962C8B-B14F-4D97-AF65-F5344CB8AC3E}">
        <p14:creationId xmlns:p14="http://schemas.microsoft.com/office/powerpoint/2010/main" val="221418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/>
              <a:t>Importância</a:t>
            </a:r>
            <a:r>
              <a:rPr lang="es-MX" dirty="0"/>
              <a:t> da </a:t>
            </a:r>
            <a:r>
              <a:rPr lang="es-MX" dirty="0" err="1"/>
              <a:t>Ação</a:t>
            </a:r>
            <a:r>
              <a:rPr lang="es-MX" dirty="0"/>
              <a:t> </a:t>
            </a:r>
            <a:r>
              <a:rPr lang="es-MX" dirty="0" smtClean="0"/>
              <a:t>Programática</a:t>
            </a:r>
            <a:endParaRPr lang="es-MX" dirty="0"/>
          </a:p>
        </p:txBody>
      </p:sp>
      <p:grpSp>
        <p:nvGrpSpPr>
          <p:cNvPr id="5" name="Grupo 4"/>
          <p:cNvGrpSpPr/>
          <p:nvPr/>
        </p:nvGrpSpPr>
        <p:grpSpPr>
          <a:xfrm>
            <a:off x="454124" y="3212976"/>
            <a:ext cx="7931224" cy="1224136"/>
            <a:chOff x="38" y="204501"/>
            <a:chExt cx="3706108" cy="691200"/>
          </a:xfrm>
        </p:grpSpPr>
        <p:sp>
          <p:nvSpPr>
            <p:cNvPr id="6" name="Rectángulo 5"/>
            <p:cNvSpPr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uadroTexto 6"/>
            <p:cNvSpPr txBox="1"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r>
                <a:rPr lang="pt-BR" sz="2400" dirty="0"/>
                <a:t>É responsabilidade dos gestores e dos profissionais de saúde a integralidade do cuidado, aliando as ações de detecção precoce, com a garantia de acesso a procedimentos diagnósticos e terapêuticos em tempo oportuno. </a:t>
              </a:r>
            </a:p>
          </p:txBody>
        </p:sp>
      </p:grpSp>
      <p:sp>
        <p:nvSpPr>
          <p:cNvPr id="11" name="Marcador de contenido 2"/>
          <p:cNvSpPr txBox="1">
            <a:spLocks/>
          </p:cNvSpPr>
          <p:nvPr/>
        </p:nvSpPr>
        <p:spPr>
          <a:xfrm>
            <a:off x="454124" y="1772816"/>
            <a:ext cx="7931224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dirty="0"/>
              <a:t>No Brasil, em 2012, foram 52.680 casos novos de câncer de mama feminino e 17.540 casos novos de câncer do colo do útero. </a:t>
            </a: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Alta </a:t>
            </a:r>
            <a:r>
              <a:rPr lang="pt-BR" sz="2800" dirty="0"/>
              <a:t>incidência e a mortalidade relacionadas aos cânceres do colo do útero e da mama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grpSp>
        <p:nvGrpSpPr>
          <p:cNvPr id="15" name="Grupo 14"/>
          <p:cNvGrpSpPr/>
          <p:nvPr/>
        </p:nvGrpSpPr>
        <p:grpSpPr>
          <a:xfrm>
            <a:off x="479276" y="4561909"/>
            <a:ext cx="7931224" cy="1459379"/>
            <a:chOff x="38" y="204501"/>
            <a:chExt cx="3706108" cy="691200"/>
          </a:xfrm>
        </p:grpSpPr>
        <p:sp>
          <p:nvSpPr>
            <p:cNvPr id="16" name="Rectángulo 15"/>
            <p:cNvSpPr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CuadroTexto 16"/>
            <p:cNvSpPr txBox="1"/>
            <p:nvPr/>
          </p:nvSpPr>
          <p:spPr>
            <a:xfrm>
              <a:off x="38" y="204501"/>
              <a:ext cx="3706108" cy="69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r>
                <a:rPr lang="pt-BR" sz="2400" dirty="0"/>
                <a:t>As equipes de atenção </a:t>
              </a:r>
              <a:r>
                <a:rPr lang="pt-BR" sz="2400" dirty="0" smtClean="0"/>
                <a:t>primária </a:t>
              </a:r>
              <a:r>
                <a:rPr lang="pt-BR" sz="2400" dirty="0"/>
                <a:t>devem criar estratégias de ampliações da comunicação e do </a:t>
              </a:r>
              <a:r>
                <a:rPr lang="pt-BR" sz="2400" dirty="0" smtClean="0"/>
                <a:t>diálogo </a:t>
              </a:r>
              <a:r>
                <a:rPr lang="pt-BR" sz="2400" dirty="0"/>
                <a:t>com a população, tendo por objetivo promover a educação em saúde, a escolha informada e o exercício da autonomia na aderência a protocolos e rastreamentos (BRASIL 2013</a:t>
              </a:r>
              <a:r>
                <a:rPr lang="pt-BR" sz="2400" dirty="0" smtClean="0"/>
                <a:t>).</a:t>
              </a:r>
              <a:endParaRPr lang="pt-BR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6510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SA plantilla 01">
  <a:themeElements>
    <a:clrScheme name="CENSA">
      <a:dk1>
        <a:srgbClr val="262626"/>
      </a:dk1>
      <a:lt1>
        <a:sysClr val="window" lastClr="FFFFFF"/>
      </a:lt1>
      <a:dk2>
        <a:srgbClr val="3F3F3F"/>
      </a:dk2>
      <a:lt2>
        <a:srgbClr val="FFFFFF"/>
      </a:lt2>
      <a:accent1>
        <a:srgbClr val="C24935"/>
      </a:accent1>
      <a:accent2>
        <a:srgbClr val="7BAA3D"/>
      </a:accent2>
      <a:accent3>
        <a:srgbClr val="00809B"/>
      </a:accent3>
      <a:accent4>
        <a:srgbClr val="5F497A"/>
      </a:accent4>
      <a:accent5>
        <a:srgbClr val="31859B"/>
      </a:accent5>
      <a:accent6>
        <a:srgbClr val="E36C09"/>
      </a:accent6>
      <a:hlink>
        <a:srgbClr val="548DD4"/>
      </a:hlink>
      <a:folHlink>
        <a:srgbClr val="C24935"/>
      </a:folHlink>
    </a:clrScheme>
    <a:fontScheme name="CENSA">
      <a:majorFont>
        <a:latin typeface="Rotis SansSerif Std ExtraBold"/>
        <a:ea typeface=""/>
        <a:cs typeface=""/>
      </a:majorFont>
      <a:minorFont>
        <a:latin typeface="Myriad Pro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ción1.pptx" id="{A9261969-0295-4DCC-B0E1-71E0BCC04B30}" vid="{CA860716-7C5E-49CF-A73E-FBADA21177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Presentación_CENSA_01</Template>
  <TotalTime>406</TotalTime>
  <Words>2711</Words>
  <Application>Microsoft Office PowerPoint</Application>
  <PresentationFormat>Apresentação na tela (4:3)</PresentationFormat>
  <Paragraphs>310</Paragraphs>
  <Slides>43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7" baseType="lpstr">
      <vt:lpstr>Arial</vt:lpstr>
      <vt:lpstr>Myriad Pro Cond</vt:lpstr>
      <vt:lpstr>Rotis SansSerif Std ExtraBold</vt:lpstr>
      <vt:lpstr>CENSA plantilla 01</vt:lpstr>
      <vt:lpstr>Trabalho de Conclusão de Curso</vt:lpstr>
      <vt:lpstr>Estrutura da apresentação</vt:lpstr>
      <vt:lpstr>Caracterização do município Curralinhos/Piauí</vt:lpstr>
      <vt:lpstr>Caracterização do município Curralinhos/Piauí</vt:lpstr>
      <vt:lpstr>Caracterização do município Curralinhos/Piauí</vt:lpstr>
      <vt:lpstr>Caracterização da ESF</vt:lpstr>
      <vt:lpstr>Caracterização das Ações da ESF</vt:lpstr>
      <vt:lpstr>Caracterização da Estrutura da UBS</vt:lpstr>
      <vt:lpstr>Importância da Ação Programática</vt:lpstr>
      <vt:lpstr>Importância da Ação Programática</vt:lpstr>
      <vt:lpstr> Situação da ação programática na UBS antes da intervenção</vt:lpstr>
      <vt:lpstr>Objetivo Geral</vt:lpstr>
      <vt:lpstr>Metodologia</vt:lpstr>
      <vt:lpstr>Metodologia</vt:lpstr>
      <vt:lpstr>Metodologia</vt:lpstr>
      <vt:lpstr>Objetivos Específicos e Metas</vt:lpstr>
      <vt:lpstr>Resultados: Objetivo 1 - Meta 1.1</vt:lpstr>
      <vt:lpstr>Resultados: Objetivo 1 - Meta 1.2</vt:lpstr>
      <vt:lpstr>Resultados: Objetivo 1 - Meta 1.2 </vt:lpstr>
      <vt:lpstr>Resultados: Objetivo 1 - Meta 1.2</vt:lpstr>
      <vt:lpstr>Resultados: Objetivo 2 - Meta 2.1</vt:lpstr>
      <vt:lpstr>Resultados: Objetivo 2 - Meta 2.1</vt:lpstr>
      <vt:lpstr>Resultados: Objetivo 2 - Meta 2.1</vt:lpstr>
      <vt:lpstr>Resultados: Objetivo 3 - Meta 3.1</vt:lpstr>
      <vt:lpstr>Resultados: Objetivo 3 - Meta 3.2</vt:lpstr>
      <vt:lpstr>Resultados: Objetivo 3 - Meta 3.3</vt:lpstr>
      <vt:lpstr>Resultados: Objetivo 3 - Meta 3.4</vt:lpstr>
      <vt:lpstr>Resultados: Objetivo 4 - Meta 4.1</vt:lpstr>
      <vt:lpstr>Resultados: Objetivo 4 - Meta 4.2</vt:lpstr>
      <vt:lpstr>Resultados: Objetivo 4 - Meta 4.2</vt:lpstr>
      <vt:lpstr>Resultados: Objetivo 5 - Meta 5.1</vt:lpstr>
      <vt:lpstr>Resultados: Objetivo 5 - Meta 5.2</vt:lpstr>
      <vt:lpstr>Resultados: Objetivo 5- Meta 5.2</vt:lpstr>
      <vt:lpstr>Resultados: Objetivo 6 - Meta 6.1</vt:lpstr>
      <vt:lpstr>Resultados: Objetivo 6 - Meta 6.2</vt:lpstr>
      <vt:lpstr>Resultados: Objetivo 6 - Meta 6.2</vt:lpstr>
      <vt:lpstr>Importância da intervenção para equipe</vt:lpstr>
      <vt:lpstr>Importância da intervenção para a comunidade</vt:lpstr>
      <vt:lpstr>Viabilidade de incorporar a intervenção na rotina do serviço</vt:lpstr>
      <vt:lpstr>Viabilidade de incorporar a intervenção na rotina do serviço</vt:lpstr>
      <vt:lpstr>Próximos Passos</vt:lpstr>
      <vt:lpstr>Apêndice A - Panfletos entregues às mulheres sobre auto-exame e sinais de câncer de mama</vt:lpstr>
      <vt:lpstr>Trabalho de Conclusão de Curso</vt:lpstr>
    </vt:vector>
  </TitlesOfParts>
  <Company>CENSA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Yandy Abreu Jorge</dc:creator>
  <cp:lastModifiedBy>BRANT</cp:lastModifiedBy>
  <cp:revision>53</cp:revision>
  <dcterms:created xsi:type="dcterms:W3CDTF">2016-03-16T22:41:10Z</dcterms:created>
  <dcterms:modified xsi:type="dcterms:W3CDTF">2016-03-23T23:59:24Z</dcterms:modified>
</cp:coreProperties>
</file>